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64" r:id="rId2"/>
    <p:sldId id="275" r:id="rId3"/>
    <p:sldId id="266" r:id="rId4"/>
    <p:sldId id="265" r:id="rId5"/>
    <p:sldId id="289" r:id="rId6"/>
    <p:sldId id="290" r:id="rId7"/>
    <p:sldId id="267" r:id="rId8"/>
    <p:sldId id="274" r:id="rId9"/>
    <p:sldId id="260" r:id="rId10"/>
    <p:sldId id="261" r:id="rId11"/>
    <p:sldId id="262" r:id="rId12"/>
    <p:sldId id="269" r:id="rId13"/>
    <p:sldId id="270" r:id="rId14"/>
    <p:sldId id="271" r:id="rId15"/>
    <p:sldId id="272" r:id="rId16"/>
    <p:sldId id="292" r:id="rId17"/>
    <p:sldId id="277" r:id="rId18"/>
    <p:sldId id="279" r:id="rId19"/>
    <p:sldId id="278" r:id="rId20"/>
    <p:sldId id="280" r:id="rId21"/>
    <p:sldId id="291" r:id="rId22"/>
    <p:sldId id="281" r:id="rId23"/>
    <p:sldId id="282" r:id="rId24"/>
    <p:sldId id="283" r:id="rId25"/>
    <p:sldId id="285" r:id="rId26"/>
    <p:sldId id="286" r:id="rId27"/>
  </p:sldIdLst>
  <p:sldSz cx="12192000" cy="6858000"/>
  <p:notesSz cx="6858000" cy="9144000"/>
  <p:embeddedFontLst>
    <p:embeddedFont>
      <p:font typeface="Agency FB" panose="020B0503020202020204" pitchFamily="34" charset="0"/>
      <p:regular r:id="rId29"/>
      <p:bold r:id="rId30"/>
    </p:embeddedFon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Tw Cen MT" panose="020B0602020104020603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078"/>
    <a:srgbClr val="1B1723"/>
    <a:srgbClr val="385723"/>
    <a:srgbClr val="03A1A4"/>
    <a:srgbClr val="E6E7E9"/>
    <a:srgbClr val="00B0F0"/>
    <a:srgbClr val="EE9524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0182-D4BF-472A-AF99-58C904953DBA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9B8AF-B117-44B5-8E87-05CEFC40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custom or tradition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DD06D-CCD4-41D3-ADBC-2CCB1ACA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40DF3-B6D6-49DD-AFE3-083B00CE4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1F65E-42F2-4486-A491-2303A88F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4E40-BA0A-49FC-BE9D-142546F5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EC573-0F3C-46D7-B505-A825BA8C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EFEA-C85C-402A-AAD2-6E1A95A4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96273-5916-4543-B811-892863254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B23B-9B7E-42AF-BE0C-485DCF5A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541D-D626-40F0-90A2-424D812E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E98D-8D7F-41BA-B2BF-AFB9891B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7B28D-3D63-4331-A37C-9184C5AF8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DF43F-A066-4EAE-9875-30B6DED8C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52EE-29B0-4FD3-95C3-05BAA1D7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51203-3002-432C-9BBB-25BB9FBE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63D8-7270-4FE1-A666-9A66A62A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1AF6-6AE1-464C-9ACC-520E9CA3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0A8E-5D41-443D-AB14-03397B03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173FF-73F9-4E2B-BA98-28F895BE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D0AA-5DAA-4C1C-A891-0D672B9B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A599-5BB8-47BE-A4FA-E8187076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2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EACC-F586-4B71-9DBA-2F9FA9A8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694FD-E519-44D0-9CA7-CC493CF4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A103-861B-4F66-BC55-9B5CA9A5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3AFAC-ED14-4B36-B0A1-A76EB861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090D1-104A-4D83-A674-C87FB31E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7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2FB6-6106-4381-AB50-5C3EA5E5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BC67-433E-4C7D-96E4-C79D31493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AA1D6-B87D-4D7A-9891-8F22A9FBF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751F2-42FE-42B2-BDF0-8D1A0F6D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E073B-60FB-4159-BDE6-349BAE96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A969E-CFE8-4188-AB03-84D1FC32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060B-E184-46A9-9E85-54982511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A3565-F38C-470F-8858-BC293203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8D1FE-6677-478E-972A-3C76D2C2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5ADF8-BEAA-41C8-B7B6-62A76A055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9C20D-A0B6-463C-AB5B-8CF48DC27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EC350-06D7-4D5B-ADD1-E759886A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5C319-F5F4-4F9C-BF4A-E4092340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60A6C-325B-450E-B3E4-FEE524C3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3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3C49-2D5D-4AAA-9415-29295DEC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7011F-A2B8-4787-A2CF-C4729B61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ECE9B-BD8E-4B2D-A85F-1AF626E8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8F625-340F-4A1C-8804-2A57DDD0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187CD-6924-4648-98E2-1AA591C7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B6D58-EC38-4728-9750-151D83B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9C38-185D-4709-93AF-CC7868D6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9A6C-35A8-4EAA-A03B-BCD63786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B9F1-2284-4429-A0B2-863E2BA1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3ABD3-84ED-47DC-B947-C97C8D9C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E6651-838F-4544-8AF6-F82A3F4C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DA38-B546-46DE-B551-F339E789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ADF0B-1E9D-4695-85B8-3A5FA21D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009D-DC93-4464-AFCD-BE7AF4D2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37B77-52CB-4169-B9DA-F3AD398BA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DA5E8-F635-4FEC-A094-5D15BC58D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7647D-2859-40E6-9FC8-302B04E4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3561A-483E-4306-938A-3DB8FDC7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B70A6-00BE-471C-92D5-D4FA97CC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8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3891A-7720-4214-833C-083C48D3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A135-50E6-4C37-AE45-46715AC42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7F2B-BDD1-436C-B3D1-5FAA7FB31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7008-8852-494C-A646-1A9BA51F780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AB83-5F9C-4982-BCA4-FB663660A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E3BD-39DA-4521-BF6A-097B83CB0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157A1AC-5184-4CB0-A825-B2A59D1129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C0350">
                  <a:alpha val="66000"/>
                </a:srgbClr>
              </a:gs>
              <a:gs pos="100000">
                <a:srgbClr val="0000FF">
                  <a:alpha val="3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reeform: Shape 33">
            <a:extLst>
              <a:ext uri="{FF2B5EF4-FFF2-40B4-BE49-F238E27FC236}">
                <a16:creationId xmlns:a16="http://schemas.microsoft.com/office/drawing/2014/main" id="{8B240CAC-16B2-45CE-9F83-FF8242515C30}"/>
              </a:ext>
            </a:extLst>
          </p:cNvPr>
          <p:cNvSpPr/>
          <p:nvPr/>
        </p:nvSpPr>
        <p:spPr>
          <a:xfrm>
            <a:off x="2870378" y="0"/>
            <a:ext cx="9321622" cy="6857999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6A4259-8744-4C34-8CD8-1C581E265422}"/>
              </a:ext>
            </a:extLst>
          </p:cNvPr>
          <p:cNvSpPr txBox="1"/>
          <p:nvPr/>
        </p:nvSpPr>
        <p:spPr>
          <a:xfrm>
            <a:off x="5728548" y="2042969"/>
            <a:ext cx="681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spc="3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a country bankrupt?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5840179" y="3466011"/>
            <a:ext cx="522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BY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4D8590-2E0A-482A-B4C7-A4336F8D1846}"/>
              </a:ext>
            </a:extLst>
          </p:cNvPr>
          <p:cNvSpPr txBox="1"/>
          <p:nvPr/>
        </p:nvSpPr>
        <p:spPr>
          <a:xfrm>
            <a:off x="0" y="1536174"/>
            <a:ext cx="786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chemeClr val="bg1">
                    <a:alpha val="61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</a:p>
          <a:p>
            <a:pPr algn="ctr"/>
            <a:r>
              <a:rPr lang="en-IN" sz="6000" b="1" dirty="0">
                <a:solidFill>
                  <a:schemeClr val="bg1">
                    <a:alpha val="61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U</a:t>
            </a:r>
          </a:p>
          <a:p>
            <a:pPr algn="ctr"/>
            <a:r>
              <a:rPr lang="en-IN" sz="6000" b="1" dirty="0">
                <a:solidFill>
                  <a:schemeClr val="bg1">
                    <a:alpha val="61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</a:p>
          <a:p>
            <a:pPr algn="ctr"/>
            <a:r>
              <a:rPr lang="en-IN" sz="6000" b="1" dirty="0">
                <a:solidFill>
                  <a:schemeClr val="bg1">
                    <a:alpha val="61000"/>
                  </a:schemeClr>
                </a:solidFill>
                <a:latin typeface="Agency FB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5928221" y="4241454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11064231" y="4313055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9789099" y="4290652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8480095" y="4300962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7253359" y="4285782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69" y="4306491"/>
            <a:ext cx="598084" cy="59808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99" y="4290652"/>
            <a:ext cx="629761" cy="62976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59" y="4385746"/>
            <a:ext cx="528231" cy="5282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68" y="4293686"/>
            <a:ext cx="683177" cy="68317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41" y="4389693"/>
            <a:ext cx="574883" cy="57488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5535432" y="4941673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EF3078"/>
                </a:solidFill>
                <a:latin typeface="Tw Cen MT" panose="020B0602020104020603" pitchFamily="34" charset="0"/>
              </a:rPr>
              <a:t>Metrey</a:t>
            </a:r>
            <a:endParaRPr lang="en-US" sz="2000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6954921" y="4933581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EF3078"/>
                </a:solidFill>
                <a:latin typeface="Tw Cen MT" panose="020B0602020104020603" pitchFamily="34" charset="0"/>
              </a:rPr>
              <a:t>Dalin</a:t>
            </a:r>
            <a:endParaRPr lang="en-US" sz="2000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8203285" y="4942109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EF3078"/>
                </a:solidFill>
                <a:latin typeface="Tw Cen MT" panose="020B0602020104020603" pitchFamily="34" charset="0"/>
              </a:rPr>
              <a:t>Varith</a:t>
            </a:r>
            <a:endParaRPr lang="en-US" sz="2000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9472288" y="4985391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EF3078"/>
                </a:solidFill>
                <a:latin typeface="Tw Cen MT" panose="020B0602020104020603" pitchFamily="34" charset="0"/>
              </a:rPr>
              <a:t>Sotheara</a:t>
            </a:r>
            <a:endParaRPr lang="en-US" sz="2000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10741291" y="4982975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EF3078"/>
                </a:solidFill>
                <a:latin typeface="Tw Cen MT" panose="020B0602020104020603" pitchFamily="34" charset="0"/>
              </a:rPr>
              <a:t>LaiSreng</a:t>
            </a:r>
            <a:endParaRPr lang="en-US" sz="2000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69" y="327602"/>
            <a:ext cx="2847975" cy="16097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5840178" y="2809047"/>
            <a:ext cx="681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PROFESSOR: PAUL Angles</a:t>
            </a:r>
          </a:p>
        </p:txBody>
      </p:sp>
    </p:spTree>
    <p:extLst>
      <p:ext uri="{BB962C8B-B14F-4D97-AF65-F5344CB8AC3E}">
        <p14:creationId xmlns:p14="http://schemas.microsoft.com/office/powerpoint/2010/main" val="36800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4705606" y="1909130"/>
            <a:ext cx="2138923" cy="1871511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8" y="2032186"/>
            <a:ext cx="1625397" cy="16253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flipH="1" flipV="1">
            <a:off x="3923059" y="2042913"/>
            <a:ext cx="782545" cy="821366"/>
            <a:chOff x="1872307" y="2945596"/>
            <a:chExt cx="782545" cy="82136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>
            <a:off x="6844527" y="2863991"/>
            <a:ext cx="782545" cy="821366"/>
            <a:chOff x="1872307" y="2945596"/>
            <a:chExt cx="782545" cy="8213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3312552" y="821755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7016565" y="3657583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85" y="1088547"/>
            <a:ext cx="636148" cy="636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18" y="3818853"/>
            <a:ext cx="940508" cy="9405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rot="10800000" flipH="1" flipV="1">
            <a:off x="2921279" y="133785"/>
            <a:ext cx="782545" cy="821366"/>
            <a:chOff x="1872307" y="2945596"/>
            <a:chExt cx="782545" cy="82136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1300607" y="-63914"/>
            <a:ext cx="1666472" cy="1225440"/>
            <a:chOff x="1161927" y="5391747"/>
            <a:chExt cx="1666472" cy="12254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1161927" y="5391747"/>
              <a:ext cx="1666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EE9524"/>
                  </a:solidFill>
                  <a:latin typeface="Tw Cen MT" panose="020B0602020104020603" pitchFamily="34" charset="0"/>
                </a:rPr>
                <a:t>GDP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A698D6-61E6-47B4-977C-84FC3F7A291F}"/>
                </a:ext>
              </a:extLst>
            </p:cNvPr>
            <p:cNvSpPr txBox="1"/>
            <p:nvPr/>
          </p:nvSpPr>
          <p:spPr>
            <a:xfrm>
              <a:off x="1161927" y="5693857"/>
              <a:ext cx="1666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Ratio of debt compare to GDP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rot="10800000">
            <a:off x="7846306" y="4759361"/>
            <a:ext cx="782545" cy="821366"/>
            <a:chOff x="1872307" y="2945596"/>
            <a:chExt cx="782545" cy="82136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8628850" y="5362101"/>
            <a:ext cx="2706260" cy="1495899"/>
            <a:chOff x="1546603" y="5391747"/>
            <a:chExt cx="2706261" cy="14958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1546603" y="5391747"/>
              <a:ext cx="2300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EE9524"/>
                  </a:solidFill>
                  <a:latin typeface="Tw Cen MT" panose="020B0602020104020603" pitchFamily="34" charset="0"/>
                </a:rPr>
                <a:t>Interest rate of bond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A698D6-61E6-47B4-977C-84FC3F7A291F}"/>
                </a:ext>
              </a:extLst>
            </p:cNvPr>
            <p:cNvSpPr txBox="1"/>
            <p:nvPr/>
          </p:nvSpPr>
          <p:spPr>
            <a:xfrm>
              <a:off x="1606987" y="5687317"/>
              <a:ext cx="26458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Depend on the number of investors who confident that they can get their money back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3B5B3C4-08D7-4F80-905A-16D436C0F2EA}"/>
              </a:ext>
            </a:extLst>
          </p:cNvPr>
          <p:cNvSpPr txBox="1"/>
          <p:nvPr/>
        </p:nvSpPr>
        <p:spPr>
          <a:xfrm>
            <a:off x="5081406" y="1570548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E9524"/>
                </a:solidFill>
                <a:latin typeface="Tw Cen MT" panose="020B0602020104020603" pitchFamily="34" charset="0"/>
              </a:rPr>
              <a:t>Economist</a:t>
            </a:r>
          </a:p>
        </p:txBody>
      </p:sp>
    </p:spTree>
    <p:extLst>
      <p:ext uri="{BB962C8B-B14F-4D97-AF65-F5344CB8AC3E}">
        <p14:creationId xmlns:p14="http://schemas.microsoft.com/office/powerpoint/2010/main" val="34335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7678F9E-F68B-47E7-8E99-404218E42B24}"/>
              </a:ext>
            </a:extLst>
          </p:cNvPr>
          <p:cNvSpPr/>
          <p:nvPr/>
        </p:nvSpPr>
        <p:spPr>
          <a:xfrm>
            <a:off x="730887" y="1270355"/>
            <a:ext cx="1391210" cy="1377953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3" y="1494782"/>
            <a:ext cx="929098" cy="9290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CBEC73-955A-442B-8836-D1923312FBFE}"/>
              </a:ext>
            </a:extLst>
          </p:cNvPr>
          <p:cNvCxnSpPr>
            <a:cxnSpLocks/>
          </p:cNvCxnSpPr>
          <p:nvPr/>
        </p:nvCxnSpPr>
        <p:spPr>
          <a:xfrm>
            <a:off x="2122097" y="2007146"/>
            <a:ext cx="1052423" cy="0"/>
          </a:xfrm>
          <a:prstGeom prst="line">
            <a:avLst/>
          </a:prstGeom>
          <a:ln w="28575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7678F9E-F68B-47E7-8E99-404218E42B24}"/>
              </a:ext>
            </a:extLst>
          </p:cNvPr>
          <p:cNvSpPr/>
          <p:nvPr/>
        </p:nvSpPr>
        <p:spPr>
          <a:xfrm>
            <a:off x="3174520" y="1318169"/>
            <a:ext cx="1391210" cy="1377953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7" y="1516717"/>
            <a:ext cx="980856" cy="9808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15C6488-0A8C-4F32-9A4D-7C308D3FB74D}"/>
              </a:ext>
            </a:extLst>
          </p:cNvPr>
          <p:cNvGrpSpPr/>
          <p:nvPr/>
        </p:nvGrpSpPr>
        <p:grpSpPr>
          <a:xfrm flipH="1">
            <a:off x="7011721" y="860205"/>
            <a:ext cx="723524" cy="1146940"/>
            <a:chOff x="1935298" y="2625841"/>
            <a:chExt cx="723524" cy="114694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2947" y="2625841"/>
              <a:ext cx="285875" cy="114694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5298" y="2629013"/>
              <a:ext cx="435201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5C6488-0A8C-4F32-9A4D-7C308D3FB74D}"/>
              </a:ext>
            </a:extLst>
          </p:cNvPr>
          <p:cNvGrpSpPr/>
          <p:nvPr/>
        </p:nvGrpSpPr>
        <p:grpSpPr>
          <a:xfrm flipH="1" flipV="1">
            <a:off x="7011721" y="2007146"/>
            <a:ext cx="723524" cy="1146940"/>
            <a:chOff x="1935298" y="2625841"/>
            <a:chExt cx="723524" cy="11469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2947" y="2625841"/>
              <a:ext cx="285875" cy="114694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5298" y="2629013"/>
              <a:ext cx="435201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CBEC73-955A-442B-8836-D1923312FBFE}"/>
              </a:ext>
            </a:extLst>
          </p:cNvPr>
          <p:cNvCxnSpPr>
            <a:cxnSpLocks/>
          </p:cNvCxnSpPr>
          <p:nvPr/>
        </p:nvCxnSpPr>
        <p:spPr>
          <a:xfrm>
            <a:off x="4565730" y="2007146"/>
            <a:ext cx="1052423" cy="0"/>
          </a:xfrm>
          <a:prstGeom prst="line">
            <a:avLst/>
          </a:prstGeom>
          <a:ln w="28575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7678F9E-F68B-47E7-8E99-404218E42B24}"/>
              </a:ext>
            </a:extLst>
          </p:cNvPr>
          <p:cNvSpPr/>
          <p:nvPr/>
        </p:nvSpPr>
        <p:spPr>
          <a:xfrm>
            <a:off x="5618153" y="1318169"/>
            <a:ext cx="1391210" cy="1377953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63" y="1516717"/>
            <a:ext cx="918990" cy="918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CBEC73-955A-442B-8836-D1923312FBFE}"/>
              </a:ext>
            </a:extLst>
          </p:cNvPr>
          <p:cNvCxnSpPr>
            <a:cxnSpLocks/>
          </p:cNvCxnSpPr>
          <p:nvPr/>
        </p:nvCxnSpPr>
        <p:spPr>
          <a:xfrm>
            <a:off x="7009363" y="2007145"/>
            <a:ext cx="725882" cy="0"/>
          </a:xfrm>
          <a:prstGeom prst="line">
            <a:avLst/>
          </a:prstGeom>
          <a:ln w="28575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F0DE8F-4E0D-400F-8691-13BC3C42218F}"/>
              </a:ext>
            </a:extLst>
          </p:cNvPr>
          <p:cNvSpPr txBox="1"/>
          <p:nvPr/>
        </p:nvSpPr>
        <p:spPr>
          <a:xfrm>
            <a:off x="7660681" y="660150"/>
            <a:ext cx="208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Economics climate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F0DE8F-4E0D-400F-8691-13BC3C42218F}"/>
              </a:ext>
            </a:extLst>
          </p:cNvPr>
          <p:cNvSpPr txBox="1"/>
          <p:nvPr/>
        </p:nvSpPr>
        <p:spPr>
          <a:xfrm>
            <a:off x="7660680" y="1807090"/>
            <a:ext cx="265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Political stability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0DE8F-4E0D-400F-8691-13BC3C42218F}"/>
              </a:ext>
            </a:extLst>
          </p:cNvPr>
          <p:cNvSpPr txBox="1"/>
          <p:nvPr/>
        </p:nvSpPr>
        <p:spPr>
          <a:xfrm>
            <a:off x="7660680" y="2950857"/>
            <a:ext cx="349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Monetary and Budgetary policy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728439" y="918059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Investors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2908777" y="935302"/>
            <a:ext cx="191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Rating Agencies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5623267" y="996082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Country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5623267" y="2696122"/>
            <a:ext cx="1387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AAA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AA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A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BBB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BB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B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CCC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CC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C</a:t>
            </a:r>
          </a:p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D</a:t>
            </a:r>
          </a:p>
        </p:txBody>
      </p:sp>
      <p:sp>
        <p:nvSpPr>
          <p:cNvPr id="5" name="Left Brace 4"/>
          <p:cNvSpPr/>
          <p:nvPr/>
        </p:nvSpPr>
        <p:spPr>
          <a:xfrm>
            <a:off x="5260184" y="2950857"/>
            <a:ext cx="594080" cy="913777"/>
          </a:xfrm>
          <a:prstGeom prst="leftBrace">
            <a:avLst/>
          </a:prstGeom>
          <a:ln>
            <a:solidFill>
              <a:srgbClr val="EF30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078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218982" y="3864634"/>
            <a:ext cx="634148" cy="1837426"/>
          </a:xfrm>
          <a:prstGeom prst="leftBrace">
            <a:avLst/>
          </a:prstGeom>
          <a:ln>
            <a:solidFill>
              <a:srgbClr val="EF307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078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3852263" y="3150912"/>
            <a:ext cx="138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Low Interest rate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3860868" y="4275515"/>
            <a:ext cx="1387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High interest rate</a:t>
            </a:r>
          </a:p>
        </p:txBody>
      </p:sp>
    </p:spTree>
    <p:extLst>
      <p:ext uri="{BB962C8B-B14F-4D97-AF65-F5344CB8AC3E}">
        <p14:creationId xmlns:p14="http://schemas.microsoft.com/office/powerpoint/2010/main" val="14314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9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1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8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5" grpId="0" animBg="1"/>
      <p:bldP spid="27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1040308" y="102759"/>
            <a:ext cx="1041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After a country default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EF5D4-B286-4C11-8773-787F7CE392CE}"/>
              </a:ext>
            </a:extLst>
          </p:cNvPr>
          <p:cNvSpPr txBox="1"/>
          <p:nvPr/>
        </p:nvSpPr>
        <p:spPr>
          <a:xfrm>
            <a:off x="1528562" y="5257801"/>
            <a:ext cx="441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3078"/>
                </a:solidFill>
                <a:latin typeface="Tw Cen MT" panose="020B0602020104020603" pitchFamily="34" charset="0"/>
              </a:rPr>
              <a:t>Rescheduled Payment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EF5D4-B286-4C11-8773-787F7CE392CE}"/>
              </a:ext>
            </a:extLst>
          </p:cNvPr>
          <p:cNvSpPr txBox="1"/>
          <p:nvPr/>
        </p:nvSpPr>
        <p:spPr>
          <a:xfrm>
            <a:off x="7037822" y="5257801"/>
            <a:ext cx="441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3078"/>
                </a:solidFill>
                <a:latin typeface="Tw Cen MT" panose="020B0602020104020603" pitchFamily="34" charset="0"/>
              </a:rPr>
              <a:t>Reducing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71" y="2160270"/>
            <a:ext cx="2686081" cy="2686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5" y="2543672"/>
            <a:ext cx="1902195" cy="19021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308" y="1153938"/>
            <a:ext cx="101125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EF30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creditor can do for the default’s country is to renegotiate the term of loan.  </a:t>
            </a:r>
          </a:p>
        </p:txBody>
      </p:sp>
    </p:spTree>
    <p:extLst>
      <p:ext uri="{BB962C8B-B14F-4D97-AF65-F5344CB8AC3E}">
        <p14:creationId xmlns:p14="http://schemas.microsoft.com/office/powerpoint/2010/main" val="8330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34389-B89F-4AE6-B945-6654A06A3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721" y="4410805"/>
            <a:ext cx="242246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1A812-BD13-4CD4-A39A-5F75110F4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204" y="4411662"/>
            <a:ext cx="2192847" cy="1447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99CD08-4856-4A33-8C39-BF7B8722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607" y="2464936"/>
            <a:ext cx="1699154" cy="3402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083304-C1F2-48B4-94F0-31B5C940C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1000" y="4267200"/>
            <a:ext cx="190500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381000" y="630535"/>
            <a:ext cx="1041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effects of default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EF5D4-B286-4C11-8773-787F7CE392CE}"/>
              </a:ext>
            </a:extLst>
          </p:cNvPr>
          <p:cNvSpPr txBox="1"/>
          <p:nvPr/>
        </p:nvSpPr>
        <p:spPr>
          <a:xfrm>
            <a:off x="1105652" y="1427634"/>
            <a:ext cx="9501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F3078"/>
                </a:solidFill>
                <a:latin typeface="Tw Cen MT" panose="020B0602020104020603" pitchFamily="34" charset="0"/>
              </a:rPr>
              <a:t>The immediate cost of defaulting is the loss of principle and capital of creditor resulting from either partial debt or debt restructuring</a:t>
            </a:r>
          </a:p>
        </p:txBody>
      </p:sp>
    </p:spTree>
    <p:extLst>
      <p:ext uri="{BB962C8B-B14F-4D97-AF65-F5344CB8AC3E}">
        <p14:creationId xmlns:p14="http://schemas.microsoft.com/office/powerpoint/2010/main" val="285328564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A7E1C7-BA8B-4AA4-AB89-720E8A2EC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23869" y="2057400"/>
            <a:ext cx="4029521" cy="4343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506730" y="367645"/>
            <a:ext cx="1041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Opportunity for investment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EF5D4-B286-4C11-8773-787F7CE392CE}"/>
              </a:ext>
            </a:extLst>
          </p:cNvPr>
          <p:cNvSpPr txBox="1"/>
          <p:nvPr/>
        </p:nvSpPr>
        <p:spPr>
          <a:xfrm>
            <a:off x="854192" y="1305580"/>
            <a:ext cx="950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F3078"/>
                </a:solidFill>
                <a:latin typeface="Tw Cen MT" panose="020B0602020104020603" pitchFamily="34" charset="0"/>
              </a:rPr>
              <a:t>Default maybe deters domestic and foreign investment.</a:t>
            </a:r>
          </a:p>
        </p:txBody>
      </p:sp>
    </p:spTree>
    <p:extLst>
      <p:ext uri="{BB962C8B-B14F-4D97-AF65-F5344CB8AC3E}">
        <p14:creationId xmlns:p14="http://schemas.microsoft.com/office/powerpoint/2010/main" val="27763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55310" y="2590800"/>
            <a:ext cx="3331980" cy="328988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3772893" y="2269955"/>
            <a:ext cx="10412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Paul </a:t>
            </a:r>
            <a:r>
              <a:rPr lang="en-IN" sz="3200" spc="600" dirty="0" err="1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Blustein</a:t>
            </a:r>
            <a:endParaRPr lang="en-IN" sz="3200" spc="600" dirty="0">
              <a:solidFill>
                <a:srgbClr val="FC03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IN" sz="3200" spc="600" dirty="0">
              <a:solidFill>
                <a:srgbClr val="FC03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EF5D4-B286-4C11-8773-787F7CE392CE}"/>
              </a:ext>
            </a:extLst>
          </p:cNvPr>
          <p:cNvSpPr txBox="1"/>
          <p:nvPr/>
        </p:nvSpPr>
        <p:spPr>
          <a:xfrm>
            <a:off x="1219952" y="1134867"/>
            <a:ext cx="9501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F3078"/>
                </a:solidFill>
                <a:latin typeface="Tw Cen MT" panose="020B0602020104020603" pitchFamily="34" charset="0"/>
              </a:rPr>
              <a:t>Due to the cost default, a country will choose to default only if it is better off not paying its debts.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1077982" y="395036"/>
            <a:ext cx="1041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defaulting the only way out?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EF5D4-B286-4C11-8773-787F7CE392CE}"/>
              </a:ext>
            </a:extLst>
          </p:cNvPr>
          <p:cNvSpPr txBox="1"/>
          <p:nvPr/>
        </p:nvSpPr>
        <p:spPr>
          <a:xfrm>
            <a:off x="6467804" y="3059477"/>
            <a:ext cx="5022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F3078"/>
                </a:solidFill>
                <a:latin typeface="Tw Cen MT" panose="020B0602020104020603" pitchFamily="34" charset="0"/>
              </a:rPr>
              <a:t>“Defaulting on loan maybe a boon than a bane for a heavily indebted country despite its consequential effects.”</a:t>
            </a:r>
          </a:p>
        </p:txBody>
      </p:sp>
    </p:spTree>
    <p:extLst>
      <p:ext uri="{BB962C8B-B14F-4D97-AF65-F5344CB8AC3E}">
        <p14:creationId xmlns:p14="http://schemas.microsoft.com/office/powerpoint/2010/main" val="19770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190" y="525780"/>
            <a:ext cx="6012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F3078"/>
                </a:solidFill>
              </a:rPr>
              <a:t>Venezuela Case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260" y="1897380"/>
            <a:ext cx="371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3078"/>
                </a:solidFill>
              </a:rPr>
              <a:t>Defaulted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1897380"/>
            <a:ext cx="454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3078"/>
                </a:solidFill>
              </a:rPr>
              <a:t>Hyperinflation</a:t>
            </a:r>
          </a:p>
        </p:txBody>
      </p:sp>
    </p:spTree>
    <p:extLst>
      <p:ext uri="{BB962C8B-B14F-4D97-AF65-F5344CB8AC3E}">
        <p14:creationId xmlns:p14="http://schemas.microsoft.com/office/powerpoint/2010/main" val="175045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5E77-1623-4176-8722-178C3570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Origin of the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012B4-85C1-4B0B-AC99-6F8104D12884}"/>
              </a:ext>
            </a:extLst>
          </p:cNvPr>
          <p:cNvSpPr txBox="1"/>
          <p:nvPr/>
        </p:nvSpPr>
        <p:spPr>
          <a:xfrm>
            <a:off x="1020417" y="1815548"/>
            <a:ext cx="9978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F3078"/>
                </a:solidFill>
              </a:rPr>
              <a:t>1998 National election- the year of success in politic career of Hugo Chávez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F30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F3078"/>
                </a:solidFill>
              </a:rPr>
              <a:t>Early 2000s, Bolivarian mission was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F30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F3078"/>
                </a:solidFill>
              </a:rPr>
              <a:t>On 02 June 2010, the date of declaring Economic war in Venezuela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F30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F3078"/>
                </a:solidFill>
              </a:rPr>
              <a:t>National election, 2013 </a:t>
            </a:r>
            <a:r>
              <a:rPr lang="en-US" dirty="0" err="1">
                <a:solidFill>
                  <a:srgbClr val="EF3078"/>
                </a:solidFill>
              </a:rPr>
              <a:t>Nicolás</a:t>
            </a:r>
            <a:r>
              <a:rPr lang="en-US" dirty="0">
                <a:solidFill>
                  <a:srgbClr val="EF3078"/>
                </a:solidFill>
              </a:rPr>
              <a:t> </a:t>
            </a:r>
            <a:r>
              <a:rPr lang="en-US" dirty="0" err="1">
                <a:solidFill>
                  <a:srgbClr val="EF3078"/>
                </a:solidFill>
              </a:rPr>
              <a:t>Maduro</a:t>
            </a:r>
            <a:r>
              <a:rPr lang="en-US" dirty="0">
                <a:solidFill>
                  <a:srgbClr val="EF3078"/>
                </a:solidFill>
              </a:rPr>
              <a:t> won this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F30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F3078"/>
                </a:solidFill>
              </a:rPr>
              <a:t>Arriving another problem for Venezuela, the Great Recession- Financial crisis 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4400870"/>
            <a:ext cx="2525040" cy="2410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98" y="4485461"/>
            <a:ext cx="3981769" cy="2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FBB3-5E77-40E9-9997-08BF8D12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In August 2018, Introduce new currency into the economy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E7F43-749A-4049-947D-64CA341E7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70204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389105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F19A-AD1D-4993-BDEA-BE65DC9C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Effects</a:t>
            </a:r>
            <a:br>
              <a:rPr lang="en-US" dirty="0">
                <a:solidFill>
                  <a:srgbClr val="EF3078"/>
                </a:solidFill>
              </a:rPr>
            </a:br>
            <a:r>
              <a:rPr lang="en-US" dirty="0">
                <a:solidFill>
                  <a:srgbClr val="EF3078"/>
                </a:solidFill>
              </a:rPr>
              <a:t>Inflation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C2696A-3E98-4E6D-AC9F-CA9F7ABAE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19" y="1591043"/>
            <a:ext cx="8333127" cy="50332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64BF4A-4A9B-46B4-AF57-8D46B265177E}"/>
              </a:ext>
            </a:extLst>
          </p:cNvPr>
          <p:cNvSpPr txBox="1"/>
          <p:nvPr/>
        </p:nvSpPr>
        <p:spPr>
          <a:xfrm rot="20101418">
            <a:off x="7313386" y="1365734"/>
            <a:ext cx="1391317" cy="64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  <a:br>
              <a:rPr lang="en-US" dirty="0"/>
            </a:br>
            <a:r>
              <a:rPr lang="en-US" dirty="0"/>
              <a:t>2,688,670%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931B1-7EC5-472B-ABD6-E7CEFC302926}"/>
              </a:ext>
            </a:extLst>
          </p:cNvPr>
          <p:cNvSpPr txBox="1"/>
          <p:nvPr/>
        </p:nvSpPr>
        <p:spPr>
          <a:xfrm rot="20101418">
            <a:off x="3546227" y="3516156"/>
            <a:ext cx="172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  <a:br>
              <a:rPr lang="en-US" dirty="0"/>
            </a:br>
            <a:r>
              <a:rPr lang="en-US" dirty="0"/>
              <a:t>181%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24754-0CDD-4B80-ADF9-5953C0217CF5}"/>
              </a:ext>
            </a:extLst>
          </p:cNvPr>
          <p:cNvSpPr txBox="1"/>
          <p:nvPr/>
        </p:nvSpPr>
        <p:spPr>
          <a:xfrm rot="20101418">
            <a:off x="4712073" y="2850589"/>
            <a:ext cx="13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  <a:br>
              <a:rPr lang="en-US" dirty="0"/>
            </a:br>
            <a:r>
              <a:rPr lang="en-US" dirty="0"/>
              <a:t>800%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5B96-64AB-446B-A215-35CB0114799F}"/>
              </a:ext>
            </a:extLst>
          </p:cNvPr>
          <p:cNvSpPr txBox="1"/>
          <p:nvPr/>
        </p:nvSpPr>
        <p:spPr>
          <a:xfrm rot="20101418">
            <a:off x="5984089" y="2186227"/>
            <a:ext cx="13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  <a:br>
              <a:rPr lang="en-US" dirty="0"/>
            </a:br>
            <a:r>
              <a:rPr lang="en-US" dirty="0"/>
              <a:t>4,000%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95CC4-E693-4AC8-828B-1CB57301711A}"/>
              </a:ext>
            </a:extLst>
          </p:cNvPr>
          <p:cNvSpPr txBox="1"/>
          <p:nvPr/>
        </p:nvSpPr>
        <p:spPr>
          <a:xfrm rot="20101418">
            <a:off x="2517965" y="4262165"/>
            <a:ext cx="13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  <a:br>
              <a:rPr lang="en-US" dirty="0"/>
            </a:br>
            <a:r>
              <a:rPr lang="en-US" dirty="0"/>
              <a:t>69%</a:t>
            </a:r>
          </a:p>
        </p:txBody>
      </p:sp>
    </p:spTree>
    <p:extLst>
      <p:ext uri="{BB962C8B-B14F-4D97-AF65-F5344CB8AC3E}">
        <p14:creationId xmlns:p14="http://schemas.microsoft.com/office/powerpoint/2010/main" val="320118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9136" y="1251326"/>
            <a:ext cx="9970039" cy="4569141"/>
            <a:chOff x="919136" y="1251326"/>
            <a:chExt cx="9970039" cy="4569141"/>
          </a:xfrm>
        </p:grpSpPr>
        <p:grpSp>
          <p:nvGrpSpPr>
            <p:cNvPr id="32" name="Group 31"/>
            <p:cNvGrpSpPr/>
            <p:nvPr/>
          </p:nvGrpSpPr>
          <p:grpSpPr>
            <a:xfrm>
              <a:off x="919136" y="2103759"/>
              <a:ext cx="9970039" cy="2798458"/>
              <a:chOff x="805448" y="2029770"/>
              <a:chExt cx="9970039" cy="2798458"/>
            </a:xfrm>
          </p:grpSpPr>
          <p:sp>
            <p:nvSpPr>
              <p:cNvPr id="9" name="Teardrop 8"/>
              <p:cNvSpPr/>
              <p:nvPr/>
            </p:nvSpPr>
            <p:spPr>
              <a:xfrm rot="2742398">
                <a:off x="8941850" y="2543818"/>
                <a:ext cx="1832741" cy="1834533"/>
              </a:xfrm>
              <a:prstGeom prst="teardrop">
                <a:avLst/>
              </a:prstGeom>
              <a:solidFill>
                <a:srgbClr val="4DBC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79679" y="3412957"/>
                <a:ext cx="6446520" cy="18288"/>
              </a:xfrm>
              <a:prstGeom prst="rect">
                <a:avLst/>
              </a:prstGeom>
              <a:solidFill>
                <a:srgbClr val="4DBC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 rot="5400000">
                <a:off x="415447" y="2419771"/>
                <a:ext cx="2798458" cy="2018456"/>
              </a:xfrm>
              <a:custGeom>
                <a:avLst/>
                <a:gdLst>
                  <a:gd name="connsiteX0" fmla="*/ 0 w 4394418"/>
                  <a:gd name="connsiteY0" fmla="*/ 2711116 h 2711116"/>
                  <a:gd name="connsiteX1" fmla="*/ 2197209 w 4394418"/>
                  <a:gd name="connsiteY1" fmla="*/ 0 h 2711116"/>
                  <a:gd name="connsiteX2" fmla="*/ 4394418 w 4394418"/>
                  <a:gd name="connsiteY2" fmla="*/ 2711116 h 2711116"/>
                  <a:gd name="connsiteX3" fmla="*/ 4394416 w 4394418"/>
                  <a:gd name="connsiteY3" fmla="*/ 2711116 h 2711116"/>
                  <a:gd name="connsiteX4" fmla="*/ 2197209 w 4394418"/>
                  <a:gd name="connsiteY4" fmla="*/ 1982442 h 2711116"/>
                  <a:gd name="connsiteX5" fmla="*/ 1 w 4394418"/>
                  <a:gd name="connsiteY5" fmla="*/ 2711116 h 271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4418" h="2711116">
                    <a:moveTo>
                      <a:pt x="0" y="2711116"/>
                    </a:moveTo>
                    <a:lnTo>
                      <a:pt x="2197209" y="0"/>
                    </a:lnTo>
                    <a:lnTo>
                      <a:pt x="4394418" y="2711116"/>
                    </a:lnTo>
                    <a:lnTo>
                      <a:pt x="4394416" y="2711116"/>
                    </a:lnTo>
                    <a:lnTo>
                      <a:pt x="2197209" y="1982442"/>
                    </a:lnTo>
                    <a:lnTo>
                      <a:pt x="1" y="2711116"/>
                    </a:lnTo>
                    <a:close/>
                  </a:path>
                </a:pathLst>
              </a:custGeom>
              <a:solidFill>
                <a:srgbClr val="4DBC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 rot="3396305">
              <a:off x="6298530" y="2385182"/>
              <a:ext cx="2286000" cy="18288"/>
            </a:xfrm>
            <a:prstGeom prst="rect">
              <a:avLst/>
            </a:prstGeom>
            <a:solidFill>
              <a:srgbClr val="ED3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824959" y="3240475"/>
              <a:ext cx="538724" cy="525025"/>
            </a:xfrm>
            <a:prstGeom prst="ellipse">
              <a:avLst/>
            </a:prstGeom>
            <a:solidFill>
              <a:srgbClr val="ED3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391303" y="3240475"/>
              <a:ext cx="538724" cy="525025"/>
            </a:xfrm>
            <a:prstGeom prst="ellipse">
              <a:avLst/>
            </a:prstGeom>
            <a:solidFill>
              <a:srgbClr val="F99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957647" y="3240475"/>
              <a:ext cx="538724" cy="525025"/>
            </a:xfrm>
            <a:prstGeom prst="ellipse">
              <a:avLst/>
            </a:prstGeom>
            <a:solidFill>
              <a:srgbClr val="6DA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23991" y="3240475"/>
              <a:ext cx="538724" cy="525025"/>
            </a:xfrm>
            <a:prstGeom prst="ellipse">
              <a:avLst/>
            </a:prstGeom>
            <a:solidFill>
              <a:srgbClr val="188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3396305">
              <a:off x="3439686" y="2385182"/>
              <a:ext cx="2286000" cy="18288"/>
            </a:xfrm>
            <a:prstGeom prst="rect">
              <a:avLst/>
            </a:prstGeom>
            <a:solidFill>
              <a:srgbClr val="6DA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rot="3396305">
              <a:off x="6242073" y="4668323"/>
              <a:ext cx="2286000" cy="18288"/>
            </a:xfrm>
            <a:prstGeom prst="rect">
              <a:avLst/>
            </a:prstGeom>
            <a:solidFill>
              <a:srgbClr val="F99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rot="3396305">
              <a:off x="3341542" y="4668323"/>
              <a:ext cx="2286000" cy="18288"/>
            </a:xfrm>
            <a:prstGeom prst="rect">
              <a:avLst/>
            </a:prstGeom>
            <a:solidFill>
              <a:srgbClr val="188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67983" y="1302386"/>
              <a:ext cx="580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ED3D16"/>
                  </a:solidFill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90221" y="1996439"/>
              <a:ext cx="2234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F3078"/>
                  </a:solidFill>
                  <a:latin typeface="Agency FB" panose="020B0503020202020204" pitchFamily="34" charset="0"/>
                </a:rPr>
                <a:t>How Government debt work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92711" y="1338775"/>
              <a:ext cx="707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6DAF27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42120" y="2032828"/>
              <a:ext cx="2234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F3078"/>
                  </a:solidFill>
                  <a:latin typeface="Agency FB" panose="020B0503020202020204" pitchFamily="34" charset="0"/>
                </a:rPr>
                <a:t>How can a country go bankrupt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848572" y="3862441"/>
              <a:ext cx="1139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99224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21292" y="4556494"/>
              <a:ext cx="2234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F3078"/>
                  </a:solidFill>
                  <a:latin typeface="Agency FB" panose="020B0503020202020204" pitchFamily="34" charset="0"/>
                </a:rPr>
                <a:t>Case study: Venezuela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87806" y="3859304"/>
              <a:ext cx="957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188DD9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62164" y="4553357"/>
              <a:ext cx="2234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F3078"/>
                  </a:solidFill>
                  <a:latin typeface="Agency FB" panose="020B0503020202020204" pitchFamily="34" charset="0"/>
                </a:rPr>
                <a:t>What happen after a country default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9971908" y="2925047"/>
              <a:ext cx="505300" cy="503922"/>
            </a:xfrm>
            <a:prstGeom prst="ellipse">
              <a:avLst/>
            </a:prstGeom>
            <a:solidFill>
              <a:srgbClr val="1E6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091779" y="2957131"/>
              <a:ext cx="352900" cy="340894"/>
            </a:xfrm>
            <a:prstGeom prst="ellipse">
              <a:avLst/>
            </a:prstGeom>
            <a:solidFill>
              <a:srgbClr val="D8D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482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102D-3685-4614-809B-35240F2B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Business and Industry &amp; unemployment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E7ADC0-3DBF-447D-9FC0-DC31432A9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412213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F19A-AD1D-4993-BDEA-BE65DC9C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Shortage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64BBD0-5470-4345-A6BE-0B2CDE58B448}"/>
              </a:ext>
            </a:extLst>
          </p:cNvPr>
          <p:cNvSpPr txBox="1">
            <a:spLocks/>
          </p:cNvSpPr>
          <p:nvPr/>
        </p:nvSpPr>
        <p:spPr>
          <a:xfrm>
            <a:off x="838200" y="1378918"/>
            <a:ext cx="10515600" cy="2106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F3078"/>
                </a:solidFill>
              </a:rPr>
              <a:t>Shortage occurs in regular product and necessary product such as toilets paper, </a:t>
            </a:r>
            <a:r>
              <a:rPr lang="en-US" sz="1600" dirty="0">
                <a:solidFill>
                  <a:srgbClr val="EF3078"/>
                </a:solidFill>
              </a:rPr>
              <a:t>personal hygiene products, and even medicine </a:t>
            </a:r>
          </a:p>
          <a:p>
            <a:endParaRPr lang="en-US" sz="1600" dirty="0">
              <a:solidFill>
                <a:srgbClr val="EF3078"/>
              </a:solidFill>
            </a:endParaRPr>
          </a:p>
          <a:p>
            <a:endParaRPr lang="en-US" sz="1600" dirty="0">
              <a:solidFill>
                <a:srgbClr val="EF3078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F3078"/>
                </a:solidFill>
              </a:rPr>
              <a:t>According to multi-university found that in 2016, 75% of Venezuelans lost weight due to hunger, with the average losing about 8.6 kg (19 </a:t>
            </a:r>
            <a:r>
              <a:rPr lang="en-US" sz="1600" dirty="0" err="1">
                <a:solidFill>
                  <a:srgbClr val="EF3078"/>
                </a:solidFill>
              </a:rPr>
              <a:t>lbs</a:t>
            </a:r>
            <a:r>
              <a:rPr lang="en-US" sz="1600" dirty="0">
                <a:solidFill>
                  <a:srgbClr val="EF3078"/>
                </a:solidFill>
              </a:rPr>
              <a:t>) due to the lack of food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FDAE17-E991-42E0-B049-AC0643C9C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5" y="3429000"/>
            <a:ext cx="5120542" cy="2897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690680-3B82-451A-938C-2F92A3E29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69" y="3271037"/>
            <a:ext cx="4232180" cy="30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64C3-4295-4A75-92A9-3F4E5828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Current situation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635493E-126E-4BD5-89BA-A0E0C45E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The aid from Brazil, organized by Venezuelan opposition leader Juan </a:t>
            </a:r>
            <a:r>
              <a:rPr lang="en-US" dirty="0" err="1">
                <a:solidFill>
                  <a:srgbClr val="EF3078"/>
                </a:solidFill>
              </a:rPr>
              <a:t>Guaidó</a:t>
            </a:r>
            <a:endParaRPr lang="en-US" dirty="0">
              <a:solidFill>
                <a:srgbClr val="EF3078"/>
              </a:solidFill>
            </a:endParaRPr>
          </a:p>
          <a:p>
            <a:r>
              <a:rPr lang="en-US" dirty="0">
                <a:solidFill>
                  <a:srgbClr val="EF3078"/>
                </a:solidFill>
              </a:rPr>
              <a:t>But Venezuela’s government refused to receive that aids</a:t>
            </a:r>
          </a:p>
          <a:p>
            <a:r>
              <a:rPr lang="en-US" dirty="0">
                <a:solidFill>
                  <a:srgbClr val="EF3078"/>
                </a:solidFill>
              </a:rPr>
              <a:t>In a reason that, a US-orchestrated show</a:t>
            </a:r>
          </a:p>
        </p:txBody>
      </p:sp>
    </p:spTree>
    <p:extLst>
      <p:ext uri="{BB962C8B-B14F-4D97-AF65-F5344CB8AC3E}">
        <p14:creationId xmlns:p14="http://schemas.microsoft.com/office/powerpoint/2010/main" val="161210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64C3-4295-4A75-92A9-3F4E5828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Current situation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D39C68-ED22-40B9-95A5-4A9313012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" y="1690688"/>
            <a:ext cx="4351338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C15F8-794D-41A3-AF64-A670F7CEE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33" y="1690688"/>
            <a:ext cx="70815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B95D-B2D0-4073-859A-CC649738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91AF-0594-4B60-9B96-EB29B509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F3078"/>
                </a:solidFill>
              </a:rPr>
              <a:t>One sovereign actually can go bankrupt but we do not say that a country go bankrupt, it is defaulted.</a:t>
            </a:r>
          </a:p>
        </p:txBody>
      </p:sp>
    </p:spTree>
    <p:extLst>
      <p:ext uri="{BB962C8B-B14F-4D97-AF65-F5344CB8AC3E}">
        <p14:creationId xmlns:p14="http://schemas.microsoft.com/office/powerpoint/2010/main" val="170959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859D4B-A77D-4735-B5AC-DACE2137F8FC}"/>
              </a:ext>
            </a:extLst>
          </p:cNvPr>
          <p:cNvSpPr txBox="1"/>
          <p:nvPr/>
        </p:nvSpPr>
        <p:spPr>
          <a:xfrm>
            <a:off x="1642784" y="2550816"/>
            <a:ext cx="8309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THE END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729E7F-22F5-49ED-AB21-A580A3F96823}"/>
              </a:ext>
            </a:extLst>
          </p:cNvPr>
          <p:cNvSpPr/>
          <p:nvPr/>
        </p:nvSpPr>
        <p:spPr>
          <a:xfrm>
            <a:off x="3286360" y="4062090"/>
            <a:ext cx="5532332" cy="363086"/>
          </a:xfrm>
          <a:prstGeom prst="roundRect">
            <a:avLst>
              <a:gd name="adj" fmla="val 50000"/>
            </a:avLst>
          </a:prstGeom>
          <a:solidFill>
            <a:srgbClr val="FF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D90A9-63A3-40DE-91C6-AEDC21CEA15D}"/>
              </a:ext>
            </a:extLst>
          </p:cNvPr>
          <p:cNvSpPr txBox="1"/>
          <p:nvPr/>
        </p:nvSpPr>
        <p:spPr>
          <a:xfrm>
            <a:off x="3501101" y="4043578"/>
            <a:ext cx="477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6100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502920" y="1530323"/>
            <a:ext cx="1082421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3900" b="1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6690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1159038" y="667839"/>
            <a:ext cx="814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Government debt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1366612" y="1252614"/>
            <a:ext cx="8819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Government debt also known as public debt, national debt and sovereign debt that owed by a 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Government debt can be categorized as internal debt and external debt.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F3078"/>
                </a:solidFill>
                <a:latin typeface="Tw Cen MT" panose="020B0602020104020603" pitchFamily="34" charset="0"/>
              </a:rPr>
              <a:t>Government create debt by issuing government bonds and bills, creditworthy countries, sometimes borrow directly from world bank or international financial institutions.</a:t>
            </a:r>
          </a:p>
        </p:txBody>
      </p:sp>
    </p:spTree>
    <p:extLst>
      <p:ext uri="{BB962C8B-B14F-4D97-AF65-F5344CB8AC3E}">
        <p14:creationId xmlns:p14="http://schemas.microsoft.com/office/powerpoint/2010/main" val="74761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95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80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BEF5D4-B286-4C11-8773-787F7CE392CE}"/>
              </a:ext>
            </a:extLst>
          </p:cNvPr>
          <p:cNvSpPr txBox="1"/>
          <p:nvPr/>
        </p:nvSpPr>
        <p:spPr>
          <a:xfrm>
            <a:off x="854192" y="1305580"/>
            <a:ext cx="9501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F3078"/>
                </a:solidFill>
                <a:latin typeface="Tw Cen MT" panose="020B0602020104020603" pitchFamily="34" charset="0"/>
              </a:rPr>
              <a:t>Internal source of government borrowing on include rich individual citizens, organization, financial institution like the central bank and commercial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F3078"/>
                </a:solidFill>
                <a:latin typeface="Tw Cen MT" panose="020B0602020104020603" pitchFamily="34" charset="0"/>
              </a:rPr>
              <a:t>External source of government borrowing include multination financial institution like international bank, world bank and the international monetary fund.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1159038" y="667839"/>
            <a:ext cx="814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 of borrowing:</a:t>
            </a:r>
          </a:p>
        </p:txBody>
      </p:sp>
    </p:spTree>
    <p:extLst>
      <p:ext uri="{BB962C8B-B14F-4D97-AF65-F5344CB8AC3E}">
        <p14:creationId xmlns:p14="http://schemas.microsoft.com/office/powerpoint/2010/main" val="390729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1AF4A42-0693-4032-949A-A02F869168ED}"/>
              </a:ext>
            </a:extLst>
          </p:cNvPr>
          <p:cNvSpPr txBox="1"/>
          <p:nvPr/>
        </p:nvSpPr>
        <p:spPr>
          <a:xfrm>
            <a:off x="1085850" y="2593313"/>
            <a:ext cx="1082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spc="600" dirty="0">
                <a:solidFill>
                  <a:srgbClr val="FC03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government borrow money?</a:t>
            </a:r>
          </a:p>
        </p:txBody>
      </p:sp>
    </p:spTree>
    <p:extLst>
      <p:ext uri="{BB962C8B-B14F-4D97-AF65-F5344CB8AC3E}">
        <p14:creationId xmlns:p14="http://schemas.microsoft.com/office/powerpoint/2010/main" val="263639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70A344-6020-4613-B2F7-B2AFF621D9FF}"/>
              </a:ext>
            </a:extLst>
          </p:cNvPr>
          <p:cNvGrpSpPr/>
          <p:nvPr/>
        </p:nvGrpSpPr>
        <p:grpSpPr>
          <a:xfrm>
            <a:off x="2456543" y="39685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Reason for government borrowing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92EF655-09B3-44B0-96AC-28F901114986}"/>
              </a:ext>
            </a:extLst>
          </p:cNvPr>
          <p:cNvGrpSpPr/>
          <p:nvPr/>
        </p:nvGrpSpPr>
        <p:grpSpPr>
          <a:xfrm>
            <a:off x="764723" y="2436168"/>
            <a:ext cx="3164857" cy="662056"/>
            <a:chOff x="764723" y="2277144"/>
            <a:chExt cx="3164857" cy="662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7992CA-A4D4-4C7A-A95D-4385DF3C0E27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BEF5D4-B286-4C11-8773-787F7CE392CE}"/>
                </a:ext>
              </a:extLst>
            </p:cNvPr>
            <p:cNvSpPr txBox="1"/>
            <p:nvPr/>
          </p:nvSpPr>
          <p:spPr>
            <a:xfrm>
              <a:off x="1402832" y="2400305"/>
              <a:ext cx="252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F3078"/>
                  </a:solidFill>
                  <a:latin typeface="Tw Cen MT" panose="020B0602020104020603" pitchFamily="34" charset="0"/>
                </a:rPr>
                <a:t>To Finance Deficit Budget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C0C215-ACF7-45C5-9DE8-97DDFB401056}"/>
              </a:ext>
            </a:extLst>
          </p:cNvPr>
          <p:cNvGrpSpPr/>
          <p:nvPr/>
        </p:nvGrpSpPr>
        <p:grpSpPr>
          <a:xfrm>
            <a:off x="764723" y="3579439"/>
            <a:ext cx="2226227" cy="923330"/>
            <a:chOff x="764723" y="3420415"/>
            <a:chExt cx="2226227" cy="92333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C00CE6-992C-4495-9B5D-53F702B91415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B30B13-2444-4D78-BE00-D81DD0C03A4D}"/>
                </a:ext>
              </a:extLst>
            </p:cNvPr>
            <p:cNvSpPr txBox="1"/>
            <p:nvPr/>
          </p:nvSpPr>
          <p:spPr>
            <a:xfrm>
              <a:off x="1435200" y="3420415"/>
              <a:ext cx="155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3A1A4"/>
                  </a:solidFill>
                  <a:latin typeface="Tw Cen MT" panose="020B0602020104020603" pitchFamily="34" charset="0"/>
                </a:rPr>
                <a:t>Fluctuation of National Income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3F2F8-33FF-4102-862E-20DAD0C71447}"/>
              </a:ext>
            </a:extLst>
          </p:cNvPr>
          <p:cNvGrpSpPr/>
          <p:nvPr/>
        </p:nvGrpSpPr>
        <p:grpSpPr>
          <a:xfrm>
            <a:off x="764723" y="4857460"/>
            <a:ext cx="2226227" cy="923330"/>
            <a:chOff x="764723" y="4698436"/>
            <a:chExt cx="2226227" cy="92333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F3200F-183A-45CC-B5B7-D8308D13ACF8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AB67DC-CB88-4E99-AD30-CE7DAEB362F9}"/>
                </a:ext>
              </a:extLst>
            </p:cNvPr>
            <p:cNvSpPr txBox="1"/>
            <p:nvPr/>
          </p:nvSpPr>
          <p:spPr>
            <a:xfrm>
              <a:off x="1435200" y="4698436"/>
              <a:ext cx="155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E9524"/>
                  </a:solidFill>
                  <a:latin typeface="Tw Cen MT" panose="020B0602020104020603" pitchFamily="34" charset="0"/>
                </a:rPr>
                <a:t>To Finance A Huge Capital Project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AC08DE-C855-47D6-9290-C91ED3A860ED}"/>
              </a:ext>
            </a:extLst>
          </p:cNvPr>
          <p:cNvGrpSpPr/>
          <p:nvPr/>
        </p:nvGrpSpPr>
        <p:grpSpPr>
          <a:xfrm>
            <a:off x="4504627" y="3714189"/>
            <a:ext cx="2226227" cy="662056"/>
            <a:chOff x="4504627" y="3555165"/>
            <a:chExt cx="2226227" cy="6620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8DFD76-A9E6-4659-BD43-E0F5CFD08067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A4B6B9-C18C-46F5-ACBE-D1DDEB526AFA}"/>
                </a:ext>
              </a:extLst>
            </p:cNvPr>
            <p:cNvSpPr txBox="1"/>
            <p:nvPr/>
          </p:nvSpPr>
          <p:spPr>
            <a:xfrm>
              <a:off x="5175104" y="3563268"/>
              <a:ext cx="155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3A1A4"/>
                  </a:solidFill>
                  <a:latin typeface="Tw Cen MT" panose="020B0602020104020603" pitchFamily="34" charset="0"/>
                </a:rPr>
                <a:t>Servicing of Loan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14792FE-F6D1-4C7D-93CD-487CAB1DD6F5}"/>
              </a:ext>
            </a:extLst>
          </p:cNvPr>
          <p:cNvGrpSpPr/>
          <p:nvPr/>
        </p:nvGrpSpPr>
        <p:grpSpPr>
          <a:xfrm>
            <a:off x="4504627" y="4857460"/>
            <a:ext cx="2226227" cy="923330"/>
            <a:chOff x="4504627" y="4698436"/>
            <a:chExt cx="2226227" cy="92333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71546-F775-43F9-947F-F877FE7485D2}"/>
                </a:ext>
              </a:extLst>
            </p:cNvPr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591FB9-07A5-424D-B916-392A1C93D31A}"/>
                </a:ext>
              </a:extLst>
            </p:cNvPr>
            <p:cNvSpPr txBox="1"/>
            <p:nvPr/>
          </p:nvSpPr>
          <p:spPr>
            <a:xfrm>
              <a:off x="5175104" y="4698436"/>
              <a:ext cx="155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E9524"/>
                  </a:solidFill>
                  <a:latin typeface="Tw Cen MT" panose="020B0602020104020603" pitchFamily="34" charset="0"/>
                </a:rPr>
                <a:t>To Provide Employment Opportunities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BB2B7DC-6D14-4FD9-AC8A-EEF171D0CF99}"/>
              </a:ext>
            </a:extLst>
          </p:cNvPr>
          <p:cNvGrpSpPr/>
          <p:nvPr/>
        </p:nvGrpSpPr>
        <p:grpSpPr>
          <a:xfrm>
            <a:off x="8244531" y="3579439"/>
            <a:ext cx="2226227" cy="923330"/>
            <a:chOff x="8244531" y="3420415"/>
            <a:chExt cx="2226227" cy="92333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030F859-241C-4984-BD10-0347E783F559}"/>
                </a:ext>
              </a:extLst>
            </p:cNvPr>
            <p:cNvSpPr/>
            <p:nvPr/>
          </p:nvSpPr>
          <p:spPr>
            <a:xfrm>
              <a:off x="8244531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94BE3-25B9-424E-A330-7A9131DA37B4}"/>
                </a:ext>
              </a:extLst>
            </p:cNvPr>
            <p:cNvSpPr txBox="1"/>
            <p:nvPr/>
          </p:nvSpPr>
          <p:spPr>
            <a:xfrm>
              <a:off x="8915008" y="3420415"/>
              <a:ext cx="155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3A1A4"/>
                  </a:solidFill>
                  <a:latin typeface="Tw Cen MT" panose="020B0602020104020603" pitchFamily="34" charset="0"/>
                </a:rPr>
                <a:t>Balance of Payments Disequilibrium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F6E9D7-0EA4-48A5-8A6E-DB9CA4C69AF6}"/>
              </a:ext>
            </a:extLst>
          </p:cNvPr>
          <p:cNvGrpSpPr/>
          <p:nvPr/>
        </p:nvGrpSpPr>
        <p:grpSpPr>
          <a:xfrm>
            <a:off x="4504627" y="2420829"/>
            <a:ext cx="2226227" cy="677395"/>
            <a:chOff x="4504627" y="2261805"/>
            <a:chExt cx="2226227" cy="6773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302E03A-C9B9-4D44-8C23-6AF41033A7CE}"/>
                </a:ext>
              </a:extLst>
            </p:cNvPr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7367A5-7D6B-4AE6-B3B0-603F081EF5BF}"/>
                </a:ext>
              </a:extLst>
            </p:cNvPr>
            <p:cNvSpPr txBox="1"/>
            <p:nvPr/>
          </p:nvSpPr>
          <p:spPr>
            <a:xfrm>
              <a:off x="5175104" y="2261805"/>
              <a:ext cx="155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F3078"/>
                  </a:solidFill>
                  <a:latin typeface="Tw Cen MT" panose="020B0602020104020603" pitchFamily="34" charset="0"/>
                </a:rPr>
                <a:t>To Produce War Materials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DBB6F54-2711-4DF9-AE2D-7777578C97C2}"/>
              </a:ext>
            </a:extLst>
          </p:cNvPr>
          <p:cNvGrpSpPr/>
          <p:nvPr/>
        </p:nvGrpSpPr>
        <p:grpSpPr>
          <a:xfrm>
            <a:off x="8244531" y="2436168"/>
            <a:ext cx="2217804" cy="662056"/>
            <a:chOff x="8244531" y="2277144"/>
            <a:chExt cx="2217804" cy="66205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18FCA4A-D09A-4EA9-A52D-4D0E541F97F6}"/>
                </a:ext>
              </a:extLst>
            </p:cNvPr>
            <p:cNvSpPr/>
            <p:nvPr/>
          </p:nvSpPr>
          <p:spPr>
            <a:xfrm>
              <a:off x="8244531" y="2277144"/>
              <a:ext cx="662056" cy="662056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2D0DD2-B5C6-4864-B725-91E7E07A0919}"/>
                </a:ext>
              </a:extLst>
            </p:cNvPr>
            <p:cNvSpPr txBox="1"/>
            <p:nvPr/>
          </p:nvSpPr>
          <p:spPr>
            <a:xfrm>
              <a:off x="8906585" y="2423506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F3078"/>
                  </a:solidFill>
                  <a:latin typeface="Tw Cen MT" panose="020B0602020104020603" pitchFamily="34" charset="0"/>
                </a:rPr>
                <a:t>Emergency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5" y="2515957"/>
            <a:ext cx="456073" cy="456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5" y="3795829"/>
            <a:ext cx="491292" cy="491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6" y="5084610"/>
            <a:ext cx="469030" cy="4690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51" y="2503094"/>
            <a:ext cx="479581" cy="4795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82" y="3751828"/>
            <a:ext cx="545380" cy="5453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82" y="5084610"/>
            <a:ext cx="552597" cy="5525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75" y="2559329"/>
            <a:ext cx="393663" cy="3936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05" y="3795829"/>
            <a:ext cx="484082" cy="4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5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4991785" y="2526045"/>
            <a:ext cx="1843314" cy="184331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47" y="2988207"/>
            <a:ext cx="918990" cy="9189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>
            <a:off x="3668616" y="2049196"/>
            <a:ext cx="1752855" cy="712482"/>
            <a:chOff x="2842352" y="2049196"/>
            <a:chExt cx="2579120" cy="7124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2352" y="2051577"/>
              <a:ext cx="2266223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 flipH="1">
            <a:off x="6428239" y="2049196"/>
            <a:ext cx="2022412" cy="712482"/>
            <a:chOff x="2445730" y="2049196"/>
            <a:chExt cx="2975742" cy="71248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5730" y="2049196"/>
              <a:ext cx="2662844" cy="2381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3881719" y="4572816"/>
            <a:ext cx="1028066" cy="103188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 flipV="1">
            <a:off x="4909785" y="4369359"/>
            <a:ext cx="979247" cy="712482"/>
            <a:chOff x="4442225" y="2049196"/>
            <a:chExt cx="979247" cy="7124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 flipH="1" flipV="1">
            <a:off x="5889032" y="4378657"/>
            <a:ext cx="979247" cy="712482"/>
            <a:chOff x="4442225" y="2049196"/>
            <a:chExt cx="979247" cy="71248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6835099" y="4572816"/>
            <a:ext cx="1028066" cy="103188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24" y="4709849"/>
            <a:ext cx="739222" cy="7392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69" y="4708194"/>
            <a:ext cx="695775" cy="69577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2642232" y="1494161"/>
            <a:ext cx="1028066" cy="103188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4B11EA-63F7-4D22-873D-6922C62419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07" y="1793248"/>
            <a:ext cx="511896" cy="51189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>
            <a:off x="2133208" y="781679"/>
            <a:ext cx="979247" cy="712482"/>
            <a:chOff x="4442225" y="2049196"/>
            <a:chExt cx="979247" cy="71248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8448449" y="1494161"/>
            <a:ext cx="1028066" cy="103188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24" y="1685938"/>
            <a:ext cx="726515" cy="72651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 flipH="1">
            <a:off x="8962481" y="855229"/>
            <a:ext cx="979247" cy="712482"/>
            <a:chOff x="4442225" y="2049196"/>
            <a:chExt cx="979247" cy="71248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DD4B7F-8A71-49A3-BC05-44E26D841E62}"/>
              </a:ext>
            </a:extLst>
          </p:cNvPr>
          <p:cNvGrpSpPr/>
          <p:nvPr/>
        </p:nvGrpSpPr>
        <p:grpSpPr>
          <a:xfrm>
            <a:off x="547466" y="540517"/>
            <a:ext cx="1666472" cy="1225440"/>
            <a:chOff x="2766229" y="1871280"/>
            <a:chExt cx="1666472" cy="12254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3347D2D-8F9E-424F-8379-EE81B97BB648}"/>
                </a:ext>
              </a:extLst>
            </p:cNvPr>
            <p:cNvSpPr txBox="1"/>
            <p:nvPr/>
          </p:nvSpPr>
          <p:spPr>
            <a:xfrm>
              <a:off x="3045381" y="1871280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Expenses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09C4E9-4A75-455E-A51D-C315238BC112}"/>
                </a:ext>
              </a:extLst>
            </p:cNvPr>
            <p:cNvSpPr txBox="1"/>
            <p:nvPr/>
          </p:nvSpPr>
          <p:spPr>
            <a:xfrm>
              <a:off x="2766229" y="2173390"/>
              <a:ext cx="1666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Investment</a:t>
              </a:r>
            </a:p>
            <a:p>
              <a:pPr algn="r"/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Social welfare</a:t>
              </a:r>
            </a:p>
            <a:p>
              <a:pPr algn="r"/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Infrastructure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A3884F-7360-4A10-8B37-C166F2766294}"/>
              </a:ext>
            </a:extLst>
          </p:cNvPr>
          <p:cNvGrpSpPr/>
          <p:nvPr/>
        </p:nvGrpSpPr>
        <p:grpSpPr>
          <a:xfrm>
            <a:off x="9941728" y="626668"/>
            <a:ext cx="1666472" cy="670689"/>
            <a:chOff x="10405055" y="2518364"/>
            <a:chExt cx="1666472" cy="67068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F0DE8F-4E0D-400F-8691-13BC3C42218F}"/>
                </a:ext>
              </a:extLst>
            </p:cNvPr>
            <p:cNvSpPr txBox="1"/>
            <p:nvPr/>
          </p:nvSpPr>
          <p:spPr>
            <a:xfrm>
              <a:off x="10411006" y="2518364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Income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083849-6FF5-44B6-A966-0E99FE95DD1A}"/>
                </a:ext>
              </a:extLst>
            </p:cNvPr>
            <p:cNvSpPr txBox="1"/>
            <p:nvPr/>
          </p:nvSpPr>
          <p:spPr>
            <a:xfrm>
              <a:off x="10405055" y="2819721"/>
              <a:ext cx="166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Taxation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 rot="10800000" flipV="1">
            <a:off x="2896575" y="5092830"/>
            <a:ext cx="979247" cy="712482"/>
            <a:chOff x="4442225" y="2049196"/>
            <a:chExt cx="979247" cy="71248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 rot="10800000" flipH="1" flipV="1">
            <a:off x="7863165" y="5062844"/>
            <a:ext cx="979247" cy="712482"/>
            <a:chOff x="4442225" y="2049196"/>
            <a:chExt cx="979247" cy="71248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3347D2D-8F9E-424F-8379-EE81B97BB648}"/>
              </a:ext>
            </a:extLst>
          </p:cNvPr>
          <p:cNvSpPr txBox="1"/>
          <p:nvPr/>
        </p:nvSpPr>
        <p:spPr>
          <a:xfrm>
            <a:off x="2257584" y="5760252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3A1A4"/>
                </a:solidFill>
                <a:latin typeface="Tw Cen MT" panose="020B0602020104020603" pitchFamily="34" charset="0"/>
              </a:rPr>
              <a:t>Deficit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347D2D-8F9E-424F-8379-EE81B97BB648}"/>
              </a:ext>
            </a:extLst>
          </p:cNvPr>
          <p:cNvSpPr txBox="1"/>
          <p:nvPr/>
        </p:nvSpPr>
        <p:spPr>
          <a:xfrm>
            <a:off x="8160406" y="5730267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3A1A4"/>
                </a:solidFill>
                <a:latin typeface="Tw Cen MT" panose="020B0602020104020603" pitchFamily="34" charset="0"/>
              </a:rPr>
              <a:t>Surplus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 flipH="1" flipV="1">
            <a:off x="8962481" y="2454488"/>
            <a:ext cx="979247" cy="712482"/>
            <a:chOff x="4442225" y="2049196"/>
            <a:chExt cx="979247" cy="71248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AF0DE8F-4E0D-400F-8691-13BC3C42218F}"/>
              </a:ext>
            </a:extLst>
          </p:cNvPr>
          <p:cNvSpPr txBox="1"/>
          <p:nvPr/>
        </p:nvSpPr>
        <p:spPr>
          <a:xfrm>
            <a:off x="9947679" y="2964534"/>
            <a:ext cx="184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3A1A4"/>
                </a:solidFill>
                <a:latin typeface="Tw Cen MT" panose="020B0602020104020603" pitchFamily="34" charset="0"/>
              </a:rPr>
              <a:t>Borrow money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09C4E9-4A75-455E-A51D-C315238BC112}"/>
              </a:ext>
            </a:extLst>
          </p:cNvPr>
          <p:cNvSpPr txBox="1"/>
          <p:nvPr/>
        </p:nvSpPr>
        <p:spPr>
          <a:xfrm>
            <a:off x="1701931" y="5958180"/>
            <a:ext cx="205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A6A6A6"/>
                </a:solidFill>
                <a:latin typeface="Tw Cen MT" panose="020B0602020104020603" pitchFamily="34" charset="0"/>
              </a:rPr>
              <a:t>Expense &gt; Income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09C4E9-4A75-455E-A51D-C315238BC112}"/>
              </a:ext>
            </a:extLst>
          </p:cNvPr>
          <p:cNvSpPr txBox="1"/>
          <p:nvPr/>
        </p:nvSpPr>
        <p:spPr>
          <a:xfrm>
            <a:off x="7655921" y="5958180"/>
            <a:ext cx="205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A6A6A6"/>
                </a:solidFill>
                <a:latin typeface="Tw Cen MT" panose="020B0602020104020603" pitchFamily="34" charset="0"/>
              </a:rPr>
              <a:t>Expense &lt; Income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347D2D-8F9E-424F-8379-EE81B97BB648}"/>
              </a:ext>
            </a:extLst>
          </p:cNvPr>
          <p:cNvSpPr txBox="1"/>
          <p:nvPr/>
        </p:nvSpPr>
        <p:spPr>
          <a:xfrm>
            <a:off x="5231195" y="2219701"/>
            <a:ext cx="138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3A1A4"/>
                </a:solidFill>
                <a:latin typeface="Tw Cen MT" panose="020B0602020104020603" pitchFamily="34" charset="0"/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22329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8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8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1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6" grpId="0" animBg="1"/>
      <p:bldP spid="15" grpId="0" animBg="1"/>
      <p:bldP spid="14" grpId="0" animBg="1"/>
      <p:bldP spid="73" grpId="0"/>
      <p:bldP spid="74" grpId="0"/>
      <p:bldP spid="80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647</Words>
  <Application>Microsoft Office PowerPoint</Application>
  <PresentationFormat>Widescreen</PresentationFormat>
  <Paragraphs>129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 Light</vt:lpstr>
      <vt:lpstr>Roboto</vt:lpstr>
      <vt:lpstr>Agency FB</vt:lpstr>
      <vt:lpstr>Tw Cen MT</vt:lpstr>
      <vt:lpstr>Calibri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 of the crisis</vt:lpstr>
      <vt:lpstr>In August 2018, Introduce new currency into the economy</vt:lpstr>
      <vt:lpstr>Effects Inflation</vt:lpstr>
      <vt:lpstr>Business and Industry &amp; unemployment</vt:lpstr>
      <vt:lpstr>Shortage</vt:lpstr>
      <vt:lpstr>Current situation</vt:lpstr>
      <vt:lpstr>Current situation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Sotheara SOK</cp:lastModifiedBy>
  <cp:revision>90</cp:revision>
  <dcterms:created xsi:type="dcterms:W3CDTF">2017-12-01T05:34:35Z</dcterms:created>
  <dcterms:modified xsi:type="dcterms:W3CDTF">2020-06-07T09:54:00Z</dcterms:modified>
</cp:coreProperties>
</file>