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0" r:id="rId1"/>
  </p:sldMasterIdLst>
  <p:sldIdLst>
    <p:sldId id="256" r:id="rId2"/>
    <p:sldId id="257" r:id="rId3"/>
    <p:sldId id="258" r:id="rId4"/>
    <p:sldId id="280" r:id="rId5"/>
    <p:sldId id="259" r:id="rId6"/>
    <p:sldId id="260" r:id="rId7"/>
    <p:sldId id="261" r:id="rId8"/>
    <p:sldId id="262" r:id="rId9"/>
    <p:sldId id="263" r:id="rId10"/>
    <p:sldId id="281" r:id="rId11"/>
    <p:sldId id="275" r:id="rId12"/>
    <p:sldId id="279" r:id="rId13"/>
    <p:sldId id="277" r:id="rId14"/>
    <p:sldId id="264" r:id="rId15"/>
    <p:sldId id="265" r:id="rId16"/>
    <p:sldId id="266" r:id="rId17"/>
    <p:sldId id="269" r:id="rId18"/>
    <p:sldId id="270" r:id="rId19"/>
    <p:sldId id="271" r:id="rId20"/>
  </p:sldIdLst>
  <p:sldSz cx="12192000" cy="6858000"/>
  <p:notesSz cx="6858000" cy="91440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E642-1ECE-4024-BDEC-AB7D5455DD24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558C-0A1B-4458-8C74-5022DF96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57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E642-1ECE-4024-BDEC-AB7D5455DD24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558C-0A1B-4458-8C74-5022DF96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9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E642-1ECE-4024-BDEC-AB7D5455DD24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558C-0A1B-4458-8C74-5022DF96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5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E642-1ECE-4024-BDEC-AB7D5455DD24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558C-0A1B-4458-8C74-5022DF96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69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E642-1ECE-4024-BDEC-AB7D5455DD24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558C-0A1B-4458-8C74-5022DF96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33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E642-1ECE-4024-BDEC-AB7D5455DD24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558C-0A1B-4458-8C74-5022DF96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22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E642-1ECE-4024-BDEC-AB7D5455DD24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558C-0A1B-4458-8C74-5022DF96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98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E642-1ECE-4024-BDEC-AB7D5455DD24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558C-0A1B-4458-8C74-5022DF96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35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E642-1ECE-4024-BDEC-AB7D5455DD24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558C-0A1B-4458-8C74-5022DF96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2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E642-1ECE-4024-BDEC-AB7D5455DD24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558C-0A1B-4458-8C74-5022DF96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8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E642-1ECE-4024-BDEC-AB7D5455DD24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558C-0A1B-4458-8C74-5022DF96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8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E642-1ECE-4024-BDEC-AB7D5455DD24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558C-0A1B-4458-8C74-5022DF96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E642-1ECE-4024-BDEC-AB7D5455DD24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558C-0A1B-4458-8C74-5022DF96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9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E642-1ECE-4024-BDEC-AB7D5455DD24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558C-0A1B-4458-8C74-5022DF96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9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E642-1ECE-4024-BDEC-AB7D5455DD24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558C-0A1B-4458-8C74-5022DF96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80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E642-1ECE-4024-BDEC-AB7D5455DD24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558C-0A1B-4458-8C74-5022DF96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4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4A2E642-1ECE-4024-BDEC-AB7D5455DD24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4C7558C-0A1B-4458-8C74-5022DF96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6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4A2E642-1ECE-4024-BDEC-AB7D5455DD24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4C7558C-0A1B-4458-8C74-5022DF96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94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1431" y="550366"/>
            <a:ext cx="9344416" cy="606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ROYAL UNIVERSITY OF LAWS AND ECONOMICS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7" y="13909"/>
            <a:ext cx="1596134" cy="1596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1431" y="1157148"/>
            <a:ext cx="83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FACULTY OF ECONOMICS AND MENAGEMENT FRENCH CORPERATION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1431" y="1763930"/>
            <a:ext cx="552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BUSINESS PLAN PRESENTATION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747">
            <a:off x="6709774" y="1421302"/>
            <a:ext cx="5277935" cy="2327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891431" y="2409086"/>
            <a:ext cx="4352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SkyRiver</a:t>
            </a:r>
            <a:r>
              <a:rPr lang="en-US" sz="2400" dirty="0"/>
              <a:t> Bar </a:t>
            </a:r>
            <a:r>
              <a:rPr lang="en-US" sz="2400"/>
              <a:t>and Restaurant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898188" y="3155836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Mr. LEM </a:t>
            </a:r>
            <a:r>
              <a:rPr lang="en-US" dirty="0" err="1"/>
              <a:t>ChanSamrach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91431" y="3902587"/>
            <a:ext cx="32966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SVAY </a:t>
            </a:r>
            <a:r>
              <a:rPr lang="en-US" dirty="0" err="1"/>
              <a:t>Metrey</a:t>
            </a:r>
            <a:endParaRPr lang="en-US" dirty="0"/>
          </a:p>
          <a:p>
            <a:r>
              <a:rPr lang="en-US" dirty="0"/>
              <a:t>ENG </a:t>
            </a:r>
            <a:r>
              <a:rPr lang="en-US" dirty="0" err="1"/>
              <a:t>Dalin</a:t>
            </a:r>
            <a:endParaRPr lang="en-US" dirty="0"/>
          </a:p>
          <a:p>
            <a:r>
              <a:rPr lang="en-US" dirty="0"/>
              <a:t>PROEUNG </a:t>
            </a:r>
            <a:r>
              <a:rPr lang="en-US" dirty="0" err="1"/>
              <a:t>Varith</a:t>
            </a:r>
            <a:endParaRPr lang="en-US" dirty="0"/>
          </a:p>
          <a:p>
            <a:r>
              <a:rPr lang="en-US" dirty="0"/>
              <a:t>SOK </a:t>
            </a:r>
            <a:r>
              <a:rPr lang="en-US" dirty="0" err="1"/>
              <a:t>Sotheara</a:t>
            </a:r>
            <a:endParaRPr lang="en-US" dirty="0"/>
          </a:p>
          <a:p>
            <a:r>
              <a:rPr lang="en-US" dirty="0"/>
              <a:t>VORN </a:t>
            </a:r>
            <a:r>
              <a:rPr lang="en-US" dirty="0" err="1"/>
              <a:t>LaiSreng</a:t>
            </a:r>
            <a:endParaRPr lang="en-US" dirty="0"/>
          </a:p>
          <a:p>
            <a:r>
              <a:rPr lang="en-US" dirty="0"/>
              <a:t>SAO </a:t>
            </a:r>
            <a:r>
              <a:rPr lang="en-US" dirty="0" err="1"/>
              <a:t>Lihuy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20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360947" y="192506"/>
            <a:ext cx="2646948" cy="1840831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07695" y="794084"/>
            <a:ext cx="697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Risk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8779" y="139566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Mitigation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5925553" y="842210"/>
            <a:ext cx="2394283" cy="163210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32358" y="2109177"/>
            <a:ext cx="178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-Loss  critically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3838075" y="3968325"/>
            <a:ext cx="2394283" cy="163210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54376" y="5231096"/>
            <a:ext cx="227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-opportunity cost</a:t>
            </a:r>
          </a:p>
        </p:txBody>
      </p:sp>
      <p:sp>
        <p:nvSpPr>
          <p:cNvPr id="9" name="Isosceles Triangle 8"/>
          <p:cNvSpPr/>
          <p:nvPr/>
        </p:nvSpPr>
        <p:spPr>
          <a:xfrm>
            <a:off x="7834563" y="3968325"/>
            <a:ext cx="2394283" cy="163210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950864" y="5231096"/>
            <a:ext cx="227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-Lost motivation</a:t>
            </a:r>
          </a:p>
        </p:txBody>
      </p:sp>
      <p:cxnSp>
        <p:nvCxnSpPr>
          <p:cNvPr id="19" name="Curved Connector 18"/>
          <p:cNvCxnSpPr>
            <a:stCxn id="2" idx="5"/>
            <a:endCxn id="5" idx="1"/>
          </p:cNvCxnSpPr>
          <p:nvPr/>
        </p:nvCxnSpPr>
        <p:spPr>
          <a:xfrm>
            <a:off x="2346158" y="1112922"/>
            <a:ext cx="4177966" cy="54534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6200000" flipH="1">
            <a:off x="1715091" y="2032743"/>
            <a:ext cx="2751040" cy="275222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" idx="4"/>
            <a:endCxn id="9" idx="1"/>
          </p:cNvCxnSpPr>
          <p:nvPr/>
        </p:nvCxnSpPr>
        <p:spPr>
          <a:xfrm>
            <a:off x="3007895" y="2033337"/>
            <a:ext cx="5425239" cy="2751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37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e 2"/>
          <p:cNvSpPr/>
          <p:nvPr/>
        </p:nvSpPr>
        <p:spPr>
          <a:xfrm rot="2605443">
            <a:off x="67669" y="136330"/>
            <a:ext cx="3122882" cy="3120690"/>
          </a:xfrm>
          <a:prstGeom prst="pie">
            <a:avLst>
              <a:gd name="adj1" fmla="val 20470051"/>
              <a:gd name="adj2" fmla="val 16551262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101" y="385011"/>
            <a:ext cx="1491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Financial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539" y="785121"/>
            <a:ext cx="2093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Management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539" y="1212138"/>
            <a:ext cx="1436602" cy="373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8" t="24651" r="36841" b="19607"/>
          <a:stretch/>
        </p:blipFill>
        <p:spPr>
          <a:xfrm>
            <a:off x="3241495" y="165614"/>
            <a:ext cx="4394227" cy="26106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6" t="33586" r="11842" b="20884"/>
          <a:stretch/>
        </p:blipFill>
        <p:spPr>
          <a:xfrm>
            <a:off x="7760529" y="165614"/>
            <a:ext cx="4331369" cy="2610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8" t="36777" r="42345" b="10885"/>
          <a:stretch/>
        </p:blipFill>
        <p:spPr>
          <a:xfrm>
            <a:off x="3241495" y="2986876"/>
            <a:ext cx="4394227" cy="29597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4" t="36352" r="14952" b="10885"/>
          <a:stretch/>
        </p:blipFill>
        <p:spPr>
          <a:xfrm>
            <a:off x="7760529" y="2962813"/>
            <a:ext cx="4331369" cy="298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60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" t="30394" r="63517" b="57904"/>
          <a:stretch/>
        </p:blipFill>
        <p:spPr>
          <a:xfrm>
            <a:off x="3814010" y="697832"/>
            <a:ext cx="7409705" cy="1395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789" y="583652"/>
            <a:ext cx="3513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Important assumption</a:t>
            </a:r>
          </a:p>
        </p:txBody>
      </p:sp>
    </p:spTree>
    <p:extLst>
      <p:ext uri="{BB962C8B-B14F-4D97-AF65-F5344CB8AC3E}">
        <p14:creationId xmlns:p14="http://schemas.microsoft.com/office/powerpoint/2010/main" val="3881288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" t="31033" r="65790" b="39607"/>
          <a:stretch/>
        </p:blipFill>
        <p:spPr>
          <a:xfrm>
            <a:off x="3814010" y="517358"/>
            <a:ext cx="7982607" cy="40351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410" y="409074"/>
            <a:ext cx="3657600" cy="40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Key financing indicators</a:t>
            </a:r>
          </a:p>
        </p:txBody>
      </p:sp>
    </p:spTree>
    <p:extLst>
      <p:ext uri="{BB962C8B-B14F-4D97-AF65-F5344CB8AC3E}">
        <p14:creationId xmlns:p14="http://schemas.microsoft.com/office/powerpoint/2010/main" val="4197591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" t="20214" r="36484" b="10246"/>
          <a:stretch/>
        </p:blipFill>
        <p:spPr>
          <a:xfrm>
            <a:off x="3184778" y="469233"/>
            <a:ext cx="8681704" cy="55585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8138" y="373810"/>
            <a:ext cx="284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Profit and Loss</a:t>
            </a:r>
          </a:p>
        </p:txBody>
      </p:sp>
    </p:spTree>
    <p:extLst>
      <p:ext uri="{BB962C8B-B14F-4D97-AF65-F5344CB8AC3E}">
        <p14:creationId xmlns:p14="http://schemas.microsoft.com/office/powerpoint/2010/main" val="3521289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" t="19757" r="38397" b="16629"/>
          <a:stretch/>
        </p:blipFill>
        <p:spPr>
          <a:xfrm>
            <a:off x="1738811" y="0"/>
            <a:ext cx="104805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1118938" y="1985211"/>
            <a:ext cx="4162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Balance Sheet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56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" t="30396" r="36244" b="16628"/>
          <a:stretch/>
        </p:blipFill>
        <p:spPr>
          <a:xfrm>
            <a:off x="3245434" y="409074"/>
            <a:ext cx="8609682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8284" y="308629"/>
            <a:ext cx="294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Statement of Cash Flow</a:t>
            </a:r>
          </a:p>
        </p:txBody>
      </p:sp>
    </p:spTree>
    <p:extLst>
      <p:ext uri="{BB962C8B-B14F-4D97-AF65-F5344CB8AC3E}">
        <p14:creationId xmlns:p14="http://schemas.microsoft.com/office/powerpoint/2010/main" val="2999534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" t="30607" r="58732" b="44075"/>
          <a:stretch/>
        </p:blipFill>
        <p:spPr>
          <a:xfrm>
            <a:off x="2665584" y="613611"/>
            <a:ext cx="9261721" cy="33601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537" y="505327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Break even</a:t>
            </a:r>
          </a:p>
        </p:txBody>
      </p:sp>
    </p:spTree>
    <p:extLst>
      <p:ext uri="{BB962C8B-B14F-4D97-AF65-F5344CB8AC3E}">
        <p14:creationId xmlns:p14="http://schemas.microsoft.com/office/powerpoint/2010/main" val="149927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30608" r="69737" b="27266"/>
          <a:stretch/>
        </p:blipFill>
        <p:spPr>
          <a:xfrm>
            <a:off x="4788568" y="433137"/>
            <a:ext cx="6870032" cy="55978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074" y="433137"/>
            <a:ext cx="3043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Key Ratio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9830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916" y="733926"/>
            <a:ext cx="1073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Thank YOU…</a:t>
            </a:r>
          </a:p>
        </p:txBody>
      </p:sp>
    </p:spTree>
    <p:extLst>
      <p:ext uri="{BB962C8B-B14F-4D97-AF65-F5344CB8AC3E}">
        <p14:creationId xmlns:p14="http://schemas.microsoft.com/office/powerpoint/2010/main" val="106297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768" y="553453"/>
            <a:ext cx="1852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Contents: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4242" y="1130968"/>
            <a:ext cx="67617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dirty="0"/>
              <a:t>Business overview</a:t>
            </a:r>
          </a:p>
          <a:p>
            <a:pPr marL="400050" indent="-400050">
              <a:buAutoNum type="romanUcPeriod"/>
            </a:pPr>
            <a:endParaRPr lang="en-US" dirty="0"/>
          </a:p>
          <a:p>
            <a:pPr marL="400050" indent="-400050">
              <a:buAutoNum type="romanUcPeriod"/>
            </a:pPr>
            <a:r>
              <a:rPr lang="en-US" dirty="0"/>
              <a:t>Market analysis</a:t>
            </a:r>
          </a:p>
          <a:p>
            <a:pPr marL="400050" indent="-400050">
              <a:buAutoNum type="romanUcPeriod"/>
            </a:pPr>
            <a:endParaRPr lang="en-US" dirty="0"/>
          </a:p>
          <a:p>
            <a:pPr marL="800100" lvl="1" indent="-342900">
              <a:buAutoNum type="alphaLcPeriod"/>
            </a:pPr>
            <a:r>
              <a:rPr lang="en-US" dirty="0"/>
              <a:t>Macro analysis</a:t>
            </a:r>
          </a:p>
          <a:p>
            <a:pPr marL="800100" lvl="1" indent="-342900">
              <a:buAutoNum type="alphaLcPeriod"/>
            </a:pPr>
            <a:endParaRPr lang="en-US" dirty="0"/>
          </a:p>
          <a:p>
            <a:pPr marL="800100" lvl="1" indent="-342900">
              <a:buAutoNum type="alphaLcPeriod"/>
            </a:pPr>
            <a:r>
              <a:rPr lang="en-US" dirty="0"/>
              <a:t>Five Forces analysis</a:t>
            </a:r>
          </a:p>
          <a:p>
            <a:pPr marL="800100" lvl="1" indent="-342900">
              <a:buAutoNum type="alphaLcPeriod"/>
            </a:pPr>
            <a:endParaRPr lang="en-US" dirty="0"/>
          </a:p>
          <a:p>
            <a:pPr marL="400050" indent="-400050">
              <a:buAutoNum type="romanUcPeriod"/>
            </a:pPr>
            <a:r>
              <a:rPr lang="en-US" dirty="0"/>
              <a:t>Strategic analysis</a:t>
            </a:r>
          </a:p>
          <a:p>
            <a:pPr marL="400050" indent="-400050">
              <a:buAutoNum type="romanUcPeriod"/>
            </a:pPr>
            <a:endParaRPr lang="en-US" dirty="0"/>
          </a:p>
          <a:p>
            <a:pPr marL="400050" indent="-400050">
              <a:buAutoNum type="romanUcPeriod"/>
            </a:pPr>
            <a:r>
              <a:rPr lang="en-US" dirty="0"/>
              <a:t>Financial Statement</a:t>
            </a:r>
          </a:p>
          <a:p>
            <a:pPr marL="400050" indent="-400050">
              <a:buAutoNum type="romanUcPeriod"/>
            </a:pPr>
            <a:endParaRPr lang="en-US" dirty="0"/>
          </a:p>
          <a:p>
            <a:pPr marL="400050" indent="-400050">
              <a:buAutoNum type="romanUcPeriod"/>
            </a:pPr>
            <a:r>
              <a:rPr lang="en-US" dirty="0"/>
              <a:t>Document support</a:t>
            </a:r>
          </a:p>
          <a:p>
            <a:pPr marL="800100" lvl="1" indent="-342900">
              <a:buAutoNum type="alphaLcPeriod"/>
            </a:pPr>
            <a:endParaRPr lang="en-US" dirty="0"/>
          </a:p>
          <a:p>
            <a:pPr lvl="1"/>
            <a:endParaRPr lang="en-US" dirty="0"/>
          </a:p>
          <a:p>
            <a:pPr marL="800100" lvl="1" indent="-342900"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775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 r="27440"/>
          <a:stretch/>
        </p:blipFill>
        <p:spPr>
          <a:xfrm>
            <a:off x="0" y="397042"/>
            <a:ext cx="3609473" cy="64609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9074" y="312821"/>
            <a:ext cx="2707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Business overview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99170" y="1464233"/>
            <a:ext cx="6490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Vision: Leader cruise serving service in Phnom Penh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5078" y="809766"/>
            <a:ext cx="460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Mission: Provide </a:t>
            </a:r>
            <a:r>
              <a:rPr lang="en-US" dirty="0" err="1"/>
              <a:t>Unforgetable</a:t>
            </a:r>
            <a:r>
              <a:rPr lang="en-US" dirty="0"/>
              <a:t> taste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810375" y="1833564"/>
            <a:ext cx="633413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99170" y="2118700"/>
            <a:ext cx="6268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Future Plan: Become a world class cruise one among the others</a:t>
            </a:r>
          </a:p>
        </p:txBody>
      </p:sp>
    </p:spTree>
    <p:extLst>
      <p:ext uri="{BB962C8B-B14F-4D97-AF65-F5344CB8AC3E}">
        <p14:creationId xmlns:p14="http://schemas.microsoft.com/office/powerpoint/2010/main" val="1989588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822" y="421105"/>
            <a:ext cx="330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Team Management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12431" y="801376"/>
            <a:ext cx="264694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Mr. PROEUNG </a:t>
            </a:r>
            <a:r>
              <a:rPr lang="en-US" dirty="0" err="1"/>
              <a:t>Varith</a:t>
            </a:r>
            <a:endParaRPr lang="en-US" dirty="0"/>
          </a:p>
          <a:p>
            <a:pPr algn="ctr"/>
            <a:r>
              <a:rPr lang="en-US" dirty="0"/>
              <a:t>General Manager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1124" y="3669633"/>
            <a:ext cx="264422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Mr. SOK </a:t>
            </a:r>
            <a:r>
              <a:rPr lang="en-US" sz="1600" dirty="0" err="1"/>
              <a:t>Sotheara</a:t>
            </a:r>
            <a:endParaRPr lang="en-US" sz="1600" dirty="0"/>
          </a:p>
          <a:p>
            <a:pPr algn="ctr"/>
            <a:r>
              <a:rPr lang="en-US" sz="1600" dirty="0"/>
              <a:t>HR and Admin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0549" y="3669631"/>
            <a:ext cx="357337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Ms. SVAY </a:t>
            </a:r>
            <a:r>
              <a:rPr lang="en-US" sz="1600" dirty="0" err="1"/>
              <a:t>Metrey</a:t>
            </a:r>
            <a:endParaRPr lang="en-US" sz="1600" dirty="0"/>
          </a:p>
          <a:p>
            <a:pPr algn="ctr"/>
            <a:r>
              <a:rPr lang="en-US" sz="1600" dirty="0"/>
              <a:t>Sale and Marketing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00549" y="4888734"/>
            <a:ext cx="357337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Mr. VORN </a:t>
            </a:r>
            <a:r>
              <a:rPr lang="en-US" sz="1600" dirty="0" err="1"/>
              <a:t>LaiSreng</a:t>
            </a:r>
            <a:endParaRPr lang="en-US" sz="1600" dirty="0"/>
          </a:p>
          <a:p>
            <a:pPr algn="ctr"/>
            <a:r>
              <a:rPr lang="en-US" sz="1600" dirty="0"/>
              <a:t>Sale and Marketing manager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682" y="4916521"/>
            <a:ext cx="357337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Ms. ENG </a:t>
            </a:r>
            <a:r>
              <a:rPr lang="en-US" sz="1600" dirty="0" err="1"/>
              <a:t>Dalin</a:t>
            </a:r>
            <a:endParaRPr lang="en-US" sz="1600" dirty="0"/>
          </a:p>
          <a:p>
            <a:pPr algn="ctr"/>
            <a:r>
              <a:rPr lang="en-US" sz="1600" dirty="0"/>
              <a:t>HR and Admin manager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59127" y="3669630"/>
            <a:ext cx="357337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Mr. SAO </a:t>
            </a:r>
            <a:r>
              <a:rPr lang="en-US" sz="1600" dirty="0" err="1"/>
              <a:t>Lihuy</a:t>
            </a:r>
            <a:endParaRPr lang="en-US" sz="1600" dirty="0"/>
          </a:p>
          <a:p>
            <a:pPr algn="ctr"/>
            <a:r>
              <a:rPr lang="en-US" sz="1600" dirty="0"/>
              <a:t>Accounting Supervisor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21115" y="801376"/>
            <a:ext cx="264694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Mr. IM </a:t>
            </a:r>
            <a:r>
              <a:rPr lang="en-US" dirty="0" err="1"/>
              <a:t>Theara</a:t>
            </a:r>
            <a:endParaRPr lang="en-US" dirty="0"/>
          </a:p>
          <a:p>
            <a:pPr algn="ctr"/>
            <a:r>
              <a:rPr lang="en-US" dirty="0"/>
              <a:t>Technical Supervisor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893238" y="2976191"/>
            <a:ext cx="329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4" idx="0"/>
          </p:cNvCxnSpPr>
          <p:nvPr/>
        </p:nvCxnSpPr>
        <p:spPr>
          <a:xfrm>
            <a:off x="2893237" y="2976191"/>
            <a:ext cx="0" cy="693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185879" y="2976189"/>
            <a:ext cx="3432077" cy="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617956" y="2976189"/>
            <a:ext cx="0" cy="693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529889" y="2082035"/>
            <a:ext cx="3314700" cy="1484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831267" y="1485662"/>
            <a:ext cx="6016" cy="57352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" idx="2"/>
          </p:cNvCxnSpPr>
          <p:nvPr/>
        </p:nvCxnSpPr>
        <p:spPr>
          <a:xfrm>
            <a:off x="2893237" y="4254408"/>
            <a:ext cx="0" cy="662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185878" y="4287923"/>
            <a:ext cx="0" cy="662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29889" y="1497560"/>
            <a:ext cx="0" cy="5844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5" idx="0"/>
          </p:cNvCxnSpPr>
          <p:nvPr/>
        </p:nvCxnSpPr>
        <p:spPr>
          <a:xfrm>
            <a:off x="6185878" y="2096882"/>
            <a:ext cx="1361" cy="15727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905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204537" y="240631"/>
            <a:ext cx="4042611" cy="878305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Market 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0"/>
            <a:ext cx="5238750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29389" y="1672389"/>
            <a:ext cx="312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Political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385" y="2186375"/>
            <a:ext cx="312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Economy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384" y="2700361"/>
            <a:ext cx="312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Socio-economy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383" y="3170959"/>
            <a:ext cx="312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Technology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383" y="3623146"/>
            <a:ext cx="312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Regulatory Framework</a:t>
            </a:r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6953250" y="3270219"/>
            <a:ext cx="5238750" cy="3106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1594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9839" y="1732548"/>
            <a:ext cx="1503948" cy="14678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 Forces</a:t>
            </a:r>
          </a:p>
        </p:txBody>
      </p:sp>
      <p:sp>
        <p:nvSpPr>
          <p:cNvPr id="3" name="Oval 2"/>
          <p:cNvSpPr/>
          <p:nvPr/>
        </p:nvSpPr>
        <p:spPr>
          <a:xfrm>
            <a:off x="4128837" y="264696"/>
            <a:ext cx="1503948" cy="14678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Barriers to entry</a:t>
            </a:r>
          </a:p>
        </p:txBody>
      </p:sp>
      <p:sp>
        <p:nvSpPr>
          <p:cNvPr id="4" name="Oval 3"/>
          <p:cNvSpPr/>
          <p:nvPr/>
        </p:nvSpPr>
        <p:spPr>
          <a:xfrm>
            <a:off x="2298032" y="4673792"/>
            <a:ext cx="1949115" cy="18352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Customer analysis</a:t>
            </a:r>
          </a:p>
        </p:txBody>
      </p:sp>
      <p:sp>
        <p:nvSpPr>
          <p:cNvPr id="5" name="Oval 4"/>
          <p:cNvSpPr/>
          <p:nvPr/>
        </p:nvSpPr>
        <p:spPr>
          <a:xfrm>
            <a:off x="5401847" y="4358904"/>
            <a:ext cx="2153985" cy="21501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Competitor analysis</a:t>
            </a:r>
          </a:p>
        </p:txBody>
      </p:sp>
      <p:sp>
        <p:nvSpPr>
          <p:cNvPr id="6" name="Oval 5"/>
          <p:cNvSpPr/>
          <p:nvPr/>
        </p:nvSpPr>
        <p:spPr>
          <a:xfrm>
            <a:off x="7772400" y="2995861"/>
            <a:ext cx="1890963" cy="19571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Suppliers</a:t>
            </a:r>
          </a:p>
        </p:txBody>
      </p:sp>
      <p:sp>
        <p:nvSpPr>
          <p:cNvPr id="7" name="Oval 6"/>
          <p:cNvSpPr/>
          <p:nvPr/>
        </p:nvSpPr>
        <p:spPr>
          <a:xfrm>
            <a:off x="8534400" y="645696"/>
            <a:ext cx="1993232" cy="1965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Substitute</a:t>
            </a:r>
          </a:p>
        </p:txBody>
      </p:sp>
      <p:cxnSp>
        <p:nvCxnSpPr>
          <p:cNvPr id="17" name="Straight Arrow Connector 16"/>
          <p:cNvCxnSpPr>
            <a:stCxn id="2" idx="7"/>
            <a:endCxn id="3" idx="2"/>
          </p:cNvCxnSpPr>
          <p:nvPr/>
        </p:nvCxnSpPr>
        <p:spPr>
          <a:xfrm flipV="1">
            <a:off x="1603539" y="998622"/>
            <a:ext cx="2525298" cy="948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" idx="6"/>
            <a:endCxn id="7" idx="2"/>
          </p:cNvCxnSpPr>
          <p:nvPr/>
        </p:nvCxnSpPr>
        <p:spPr>
          <a:xfrm flipV="1">
            <a:off x="1823787" y="1628274"/>
            <a:ext cx="6710613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5"/>
            <a:endCxn id="6" idx="1"/>
          </p:cNvCxnSpPr>
          <p:nvPr/>
        </p:nvCxnSpPr>
        <p:spPr>
          <a:xfrm>
            <a:off x="1603539" y="2985438"/>
            <a:ext cx="6445786" cy="297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" idx="4"/>
            <a:endCxn id="5" idx="1"/>
          </p:cNvCxnSpPr>
          <p:nvPr/>
        </p:nvCxnSpPr>
        <p:spPr>
          <a:xfrm>
            <a:off x="1071813" y="3200400"/>
            <a:ext cx="4645478" cy="1473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" idx="3"/>
            <a:endCxn id="4" idx="1"/>
          </p:cNvCxnSpPr>
          <p:nvPr/>
        </p:nvCxnSpPr>
        <p:spPr>
          <a:xfrm>
            <a:off x="540087" y="2985438"/>
            <a:ext cx="2043386" cy="1957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892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/>
          <p:cNvSpPr/>
          <p:nvPr/>
        </p:nvSpPr>
        <p:spPr>
          <a:xfrm>
            <a:off x="4993119" y="2189747"/>
            <a:ext cx="2478506" cy="2442411"/>
          </a:xfrm>
          <a:prstGeom prst="pent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264695" y="613611"/>
            <a:ext cx="3368856" cy="2117558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9876" y="620563"/>
            <a:ext cx="1467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Strengths</a:t>
            </a:r>
          </a:p>
        </p:txBody>
      </p:sp>
      <p:sp>
        <p:nvSpPr>
          <p:cNvPr id="10" name="Cube 9"/>
          <p:cNvSpPr/>
          <p:nvPr/>
        </p:nvSpPr>
        <p:spPr>
          <a:xfrm>
            <a:off x="8582694" y="4058654"/>
            <a:ext cx="3497011" cy="2117558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264695" y="4058654"/>
            <a:ext cx="3368856" cy="2117558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8526393" y="505326"/>
            <a:ext cx="3384870" cy="2117558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919594" y="542211"/>
            <a:ext cx="155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Weaknesses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0738" y="4134792"/>
            <a:ext cx="181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Opportunities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62064" y="4134792"/>
            <a:ext cx="155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Threats</a:t>
            </a:r>
          </a:p>
        </p:txBody>
      </p:sp>
      <p:cxnSp>
        <p:nvCxnSpPr>
          <p:cNvPr id="19" name="Straight Connector 18"/>
          <p:cNvCxnSpPr>
            <a:stCxn id="2" idx="1"/>
          </p:cNvCxnSpPr>
          <p:nvPr/>
        </p:nvCxnSpPr>
        <p:spPr>
          <a:xfrm flipH="1" flipV="1">
            <a:off x="4993119" y="204537"/>
            <a:ext cx="3" cy="291812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514616" y="204537"/>
            <a:ext cx="247850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8" idx="0"/>
          </p:cNvCxnSpPr>
          <p:nvPr/>
        </p:nvCxnSpPr>
        <p:spPr>
          <a:xfrm flipH="1">
            <a:off x="2213818" y="216569"/>
            <a:ext cx="300800" cy="397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7471622" y="201295"/>
            <a:ext cx="3" cy="291812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7471622" y="201295"/>
            <a:ext cx="247850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928072" y="201295"/>
            <a:ext cx="22053" cy="291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" idx="2"/>
          </p:cNvCxnSpPr>
          <p:nvPr/>
        </p:nvCxnSpPr>
        <p:spPr>
          <a:xfrm flipH="1">
            <a:off x="3689853" y="4632152"/>
            <a:ext cx="17766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6992256" y="4608093"/>
            <a:ext cx="1534137" cy="24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570648" y="3057574"/>
            <a:ext cx="1840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SWOT</a:t>
            </a:r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40639" y="1202432"/>
            <a:ext cx="2911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-Clear vision</a:t>
            </a:r>
          </a:p>
          <a:p>
            <a:r>
              <a:rPr lang="en-US" sz="1600" dirty="0"/>
              <a:t>-Skillful management team</a:t>
            </a:r>
          </a:p>
          <a:p>
            <a:r>
              <a:rPr lang="en-US" sz="1600" dirty="0"/>
              <a:t>-High commitment</a:t>
            </a:r>
          </a:p>
          <a:p>
            <a:r>
              <a:rPr lang="en-US" sz="1600" dirty="0"/>
              <a:t>-Clear financial 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82694" y="1109020"/>
            <a:ext cx="2955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-Lack of work experiences</a:t>
            </a:r>
          </a:p>
          <a:p>
            <a:r>
              <a:rPr lang="en-US" sz="1600" dirty="0"/>
              <a:t>-Lack of employee control</a:t>
            </a:r>
          </a:p>
          <a:p>
            <a:r>
              <a:rPr lang="en-US" sz="1600" dirty="0"/>
              <a:t>-Start-up business plan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916" y="4632153"/>
            <a:ext cx="2887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-Stability of economic growth</a:t>
            </a:r>
          </a:p>
          <a:p>
            <a:r>
              <a:rPr lang="en-US" sz="1600" dirty="0"/>
              <a:t>-Increase of the number of inhabitant</a:t>
            </a:r>
          </a:p>
          <a:p>
            <a:r>
              <a:rPr lang="en-US" sz="1600" dirty="0"/>
              <a:t>-Increase of utility function</a:t>
            </a:r>
          </a:p>
          <a:p>
            <a:r>
              <a:rPr lang="en-US" sz="1600" dirty="0"/>
              <a:t>-Market is still open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10873" y="4632153"/>
            <a:ext cx="3019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-Unpredictable politic after election</a:t>
            </a:r>
          </a:p>
          <a:p>
            <a:r>
              <a:rPr lang="en-US" sz="1600" dirty="0"/>
              <a:t>-Barrier from competitors</a:t>
            </a:r>
          </a:p>
          <a:p>
            <a:r>
              <a:rPr lang="en-US" sz="1600" dirty="0"/>
              <a:t>-Inflation</a:t>
            </a:r>
          </a:p>
        </p:txBody>
      </p:sp>
    </p:spTree>
    <p:extLst>
      <p:ext uri="{BB962C8B-B14F-4D97-AF65-F5344CB8AC3E}">
        <p14:creationId xmlns:p14="http://schemas.microsoft.com/office/powerpoint/2010/main" val="1755059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0" y="0"/>
            <a:ext cx="4211053" cy="2201779"/>
          </a:xfrm>
          <a:prstGeom prst="irregularSeal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Operational Strategies</a:t>
            </a:r>
          </a:p>
        </p:txBody>
      </p:sp>
      <p:sp>
        <p:nvSpPr>
          <p:cNvPr id="3" name="Pentagon 2"/>
          <p:cNvSpPr/>
          <p:nvPr/>
        </p:nvSpPr>
        <p:spPr>
          <a:xfrm rot="10800000">
            <a:off x="6208295" y="818145"/>
            <a:ext cx="5883441" cy="1070811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entagon 3"/>
          <p:cNvSpPr/>
          <p:nvPr/>
        </p:nvSpPr>
        <p:spPr>
          <a:xfrm rot="10800000">
            <a:off x="6260432" y="4766687"/>
            <a:ext cx="5883441" cy="1070811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/>
        </p:nvSpPr>
        <p:spPr>
          <a:xfrm rot="10800000">
            <a:off x="6208295" y="2772361"/>
            <a:ext cx="5883441" cy="1070811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00110" y="1100889"/>
            <a:ext cx="3429000" cy="37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Sale and Growth strategy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00110" y="3123101"/>
            <a:ext cx="2586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00110" y="5117427"/>
            <a:ext cx="2586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Internal and External</a:t>
            </a:r>
          </a:p>
        </p:txBody>
      </p:sp>
      <p:sp>
        <p:nvSpPr>
          <p:cNvPr id="9" name="Right Arrow 8"/>
          <p:cNvSpPr/>
          <p:nvPr/>
        </p:nvSpPr>
        <p:spPr>
          <a:xfrm rot="19707283">
            <a:off x="3689686" y="1698814"/>
            <a:ext cx="1455821" cy="48126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9707283">
            <a:off x="3689685" y="3671812"/>
            <a:ext cx="1455821" cy="48126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707283">
            <a:off x="3689685" y="5946312"/>
            <a:ext cx="1455821" cy="48126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08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gular Pentagon 2"/>
          <p:cNvSpPr/>
          <p:nvPr/>
        </p:nvSpPr>
        <p:spPr>
          <a:xfrm>
            <a:off x="4211052" y="1552074"/>
            <a:ext cx="2995863" cy="3019926"/>
          </a:xfrm>
          <a:prstGeom prst="pent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gular Pentagon 5"/>
          <p:cNvSpPr/>
          <p:nvPr/>
        </p:nvSpPr>
        <p:spPr>
          <a:xfrm rot="2270850">
            <a:off x="4291261" y="1588171"/>
            <a:ext cx="2995863" cy="3019926"/>
          </a:xfrm>
          <a:prstGeom prst="pent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/>
          <p:cNvSpPr/>
          <p:nvPr/>
        </p:nvSpPr>
        <p:spPr>
          <a:xfrm rot="10800000">
            <a:off x="412976" y="1518135"/>
            <a:ext cx="2370222" cy="721895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>
            <a:endCxn id="7" idx="1"/>
          </p:cNvCxnSpPr>
          <p:nvPr/>
        </p:nvCxnSpPr>
        <p:spPr>
          <a:xfrm flipH="1">
            <a:off x="2783198" y="1879082"/>
            <a:ext cx="2053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23871" y="268147"/>
            <a:ext cx="2370223" cy="7218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Pricing</a:t>
            </a:r>
          </a:p>
        </p:txBody>
      </p:sp>
      <p:sp>
        <p:nvSpPr>
          <p:cNvPr id="12" name="Pentagon 11"/>
          <p:cNvSpPr/>
          <p:nvPr/>
        </p:nvSpPr>
        <p:spPr>
          <a:xfrm>
            <a:off x="8819251" y="1518134"/>
            <a:ext cx="2370222" cy="721895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communication</a:t>
            </a:r>
          </a:p>
        </p:txBody>
      </p:sp>
      <p:sp>
        <p:nvSpPr>
          <p:cNvPr id="13" name="Pentagon 12"/>
          <p:cNvSpPr/>
          <p:nvPr/>
        </p:nvSpPr>
        <p:spPr>
          <a:xfrm rot="10800000">
            <a:off x="412976" y="4211052"/>
            <a:ext cx="2370222" cy="721895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/>
          <p:cNvSpPr/>
          <p:nvPr/>
        </p:nvSpPr>
        <p:spPr>
          <a:xfrm>
            <a:off x="8819251" y="4211052"/>
            <a:ext cx="2370222" cy="721895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Place</a:t>
            </a:r>
          </a:p>
        </p:txBody>
      </p:sp>
      <p:sp>
        <p:nvSpPr>
          <p:cNvPr id="15" name="Pentagon 14"/>
          <p:cNvSpPr/>
          <p:nvPr/>
        </p:nvSpPr>
        <p:spPr>
          <a:xfrm rot="10800000">
            <a:off x="2298430" y="5924674"/>
            <a:ext cx="2370222" cy="721895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/>
          <p:cNvSpPr/>
          <p:nvPr/>
        </p:nvSpPr>
        <p:spPr>
          <a:xfrm>
            <a:off x="6894094" y="5936705"/>
            <a:ext cx="2370222" cy="721895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People</a:t>
            </a:r>
          </a:p>
        </p:txBody>
      </p:sp>
      <p:cxnSp>
        <p:nvCxnSpPr>
          <p:cNvPr id="18" name="Straight Arrow Connector 17"/>
          <p:cNvCxnSpPr>
            <a:stCxn id="3" idx="0"/>
            <a:endCxn id="11" idx="2"/>
          </p:cNvCxnSpPr>
          <p:nvPr/>
        </p:nvCxnSpPr>
        <p:spPr>
          <a:xfrm flipH="1" flipV="1">
            <a:off x="5708983" y="990042"/>
            <a:ext cx="1" cy="562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0"/>
            <a:endCxn id="12" idx="1"/>
          </p:cNvCxnSpPr>
          <p:nvPr/>
        </p:nvCxnSpPr>
        <p:spPr>
          <a:xfrm flipV="1">
            <a:off x="6715649" y="1879082"/>
            <a:ext cx="2103602" cy="26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" idx="2"/>
            <a:endCxn id="13" idx="1"/>
          </p:cNvCxnSpPr>
          <p:nvPr/>
        </p:nvCxnSpPr>
        <p:spPr>
          <a:xfrm flipH="1">
            <a:off x="2783198" y="4571992"/>
            <a:ext cx="2000015" cy="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" idx="4"/>
            <a:endCxn id="14" idx="1"/>
          </p:cNvCxnSpPr>
          <p:nvPr/>
        </p:nvCxnSpPr>
        <p:spPr>
          <a:xfrm>
            <a:off x="6634754" y="4571992"/>
            <a:ext cx="2184497" cy="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4"/>
          </p:cNvCxnSpPr>
          <p:nvPr/>
        </p:nvCxnSpPr>
        <p:spPr>
          <a:xfrm flipH="1">
            <a:off x="3783205" y="4858482"/>
            <a:ext cx="1810568" cy="964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" idx="4"/>
          </p:cNvCxnSpPr>
          <p:nvPr/>
        </p:nvCxnSpPr>
        <p:spPr>
          <a:xfrm>
            <a:off x="5593773" y="4858482"/>
            <a:ext cx="2304589" cy="964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204319" y="2744191"/>
            <a:ext cx="168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7Ps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4875" y="1694415"/>
            <a:ext cx="166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Product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472747" y="6112986"/>
            <a:ext cx="231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Physical Evidence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78304" y="4387326"/>
            <a:ext cx="165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1950429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310</TotalTime>
  <Words>270</Words>
  <Application>Microsoft Office PowerPoint</Application>
  <PresentationFormat>Widescreen</PresentationFormat>
  <Paragraphs>104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Century Gothic</vt:lpstr>
      <vt:lpstr>Arial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uhyu ugut</dc:creator>
  <cp:lastModifiedBy>Sotheara SOK</cp:lastModifiedBy>
  <cp:revision>30</cp:revision>
  <dcterms:created xsi:type="dcterms:W3CDTF">2018-07-08T14:52:10Z</dcterms:created>
  <dcterms:modified xsi:type="dcterms:W3CDTF">2020-06-07T10:28:39Z</dcterms:modified>
</cp:coreProperties>
</file>