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41"/>
  </p:notesMasterIdLst>
  <p:sldIdLst>
    <p:sldId id="256" r:id="rId2"/>
    <p:sldId id="259" r:id="rId3"/>
    <p:sldId id="260" r:id="rId4"/>
    <p:sldId id="261" r:id="rId5"/>
    <p:sldId id="262" r:id="rId6"/>
    <p:sldId id="263" r:id="rId7"/>
    <p:sldId id="264" r:id="rId8"/>
    <p:sldId id="265" r:id="rId9"/>
    <p:sldId id="267" r:id="rId10"/>
    <p:sldId id="268" r:id="rId11"/>
    <p:sldId id="269" r:id="rId12"/>
    <p:sldId id="270" r:id="rId13"/>
    <p:sldId id="271" r:id="rId14"/>
    <p:sldId id="291" r:id="rId15"/>
    <p:sldId id="292" r:id="rId16"/>
    <p:sldId id="293" r:id="rId17"/>
    <p:sldId id="272" r:id="rId18"/>
    <p:sldId id="301" r:id="rId19"/>
    <p:sldId id="302" r:id="rId20"/>
    <p:sldId id="275" r:id="rId21"/>
    <p:sldId id="303" r:id="rId22"/>
    <p:sldId id="296" r:id="rId23"/>
    <p:sldId id="297" r:id="rId24"/>
    <p:sldId id="299" r:id="rId25"/>
    <p:sldId id="276" r:id="rId26"/>
    <p:sldId id="277" r:id="rId27"/>
    <p:sldId id="278" r:id="rId28"/>
    <p:sldId id="279" r:id="rId29"/>
    <p:sldId id="280" r:id="rId30"/>
    <p:sldId id="281" r:id="rId31"/>
    <p:sldId id="282" r:id="rId32"/>
    <p:sldId id="283" r:id="rId33"/>
    <p:sldId id="290" r:id="rId34"/>
    <p:sldId id="284" r:id="rId35"/>
    <p:sldId id="286" r:id="rId36"/>
    <p:sldId id="287" r:id="rId37"/>
    <p:sldId id="289" r:id="rId38"/>
    <p:sldId id="285" r:id="rId39"/>
    <p:sldId id="288" r:id="rId40"/>
  </p:sldIdLst>
  <p:sldSz cx="12192000" cy="6858000"/>
  <p:notesSz cx="6858000" cy="9144000"/>
  <p:embeddedFontLst>
    <p:embeddedFont>
      <p:font typeface="Arial Rounded MT Bold" panose="020F0704030504030204" pitchFamily="34" charset="0"/>
      <p:regular r:id="rId42"/>
    </p:embeddedFont>
    <p:embeddedFont>
      <p:font typeface="Calibri" panose="020F0502020204030204" pitchFamily="34" charset="0"/>
      <p:regular r:id="rId43"/>
      <p:bold r:id="rId44"/>
      <p:italic r:id="rId45"/>
      <p:boldItalic r:id="rId46"/>
    </p:embeddedFont>
    <p:embeddedFont>
      <p:font typeface="Century Gothic" panose="020B0502020202020204" pitchFamily="34" charset="0"/>
      <p:regular r:id="rId47"/>
      <p:bold r:id="rId48"/>
      <p:italic r:id="rId49"/>
      <p:boldItalic r:id="rId50"/>
    </p:embeddedFont>
    <p:embeddedFont>
      <p:font typeface="Impact" panose="020B0806030902050204" pitchFamily="34" charset="0"/>
      <p:regular r:id="rId51"/>
    </p:embeddedFont>
    <p:embeddedFont>
      <p:font typeface="Tw Cen MT" panose="020B0602020104020603" pitchFamily="34" charset="0"/>
      <p:regular r:id="rId52"/>
      <p:bold r:id="rId53"/>
      <p:italic r:id="rId54"/>
      <p:boldItalic r:id="rId5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72" autoAdjust="0"/>
    <p:restoredTop sz="94660"/>
  </p:normalViewPr>
  <p:slideViewPr>
    <p:cSldViewPr snapToGrid="0">
      <p:cViewPr varScale="1">
        <p:scale>
          <a:sx n="73" d="100"/>
          <a:sy n="73" d="100"/>
        </p:scale>
        <p:origin x="424" y="36"/>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54"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B1FD8C-3D14-4957-9676-E2509A2C7923}" type="datetimeFigureOut">
              <a:rPr lang="en-US" smtClean="0"/>
              <a:t>6/7/2020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71B6DF-5609-4014-BBDB-8B92106DBF3C}" type="slidenum">
              <a:rPr lang="en-US" smtClean="0"/>
              <a:t>‹#›</a:t>
            </a:fld>
            <a:endParaRPr lang="en-US"/>
          </a:p>
        </p:txBody>
      </p:sp>
    </p:spTree>
    <p:extLst>
      <p:ext uri="{BB962C8B-B14F-4D97-AF65-F5344CB8AC3E}">
        <p14:creationId xmlns:p14="http://schemas.microsoft.com/office/powerpoint/2010/main" val="1520856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1F374457-4DF9-4032-88F4-5C71D59EBF98}" type="datetime1">
              <a:rPr lang="en-US" smtClean="0"/>
              <a:t>6/7/2020</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5B49D1F-A719-4183-B9CB-7EA634A09EA0}" type="datetime1">
              <a:rPr lang="en-US" smtClean="0"/>
              <a:t>6/7/2020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0CA4847-F8C1-421B-96D4-E314417B4F22}" type="datetime1">
              <a:rPr lang="en-US" smtClean="0"/>
              <a:t>6/7/2020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25DB52-4B17-4ECF-8A1B-27AC8311BE8E}" type="datetime1">
              <a:rPr lang="en-US" smtClean="0"/>
              <a:t>6/7/2020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98B8B4-774D-4342-BBC8-EF3AE87C6FFC}" type="datetime1">
              <a:rPr lang="en-US" smtClean="0"/>
              <a:t>6/7/2020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819B860E-EC35-4B1F-8FCA-5AAD344CD381}" type="datetime1">
              <a:rPr lang="en-US" smtClean="0"/>
              <a:t>6/7/2020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D47AAEE-AA71-407E-9536-A4AFC16E2D12}" type="datetime1">
              <a:rPr lang="en-US" smtClean="0"/>
              <a:t>6/7/2020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1F72FD-113F-4F7A-8E19-91DE5016103B}" type="datetime1">
              <a:rPr lang="en-US" smtClean="0"/>
              <a:t>6/7/2020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D0FDD7-B6E6-42A9-BFFB-68341024299D}" type="datetime1">
              <a:rPr lang="en-US" smtClean="0"/>
              <a:t>6/7/2020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A2587E-950E-4BF5-B7CE-6D450A4CB369}" type="datetime1">
              <a:rPr lang="en-US" smtClean="0"/>
              <a:t>6/7/2020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B66740-2DC6-47C5-8CDA-E7EC501B6968}" type="datetime1">
              <a:rPr lang="en-US" smtClean="0"/>
              <a:t>6/7/2020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B95649-DEB9-427B-8DDD-70FD5D8C99E8}" type="datetime1">
              <a:rPr lang="en-US" smtClean="0"/>
              <a:t>6/7/2020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8D1D46-C9EB-45E7-8236-EB9F902BC22E}" type="datetime1">
              <a:rPr lang="en-US" smtClean="0"/>
              <a:t>6/7/2020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B23105-3DBA-4839-A321-3F07D7B1AA07}" type="datetime1">
              <a:rPr lang="en-US" smtClean="0"/>
              <a:t>6/7/2020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D19D05-51A8-47C0-973C-E920929A75BE}" type="datetime1">
              <a:rPr lang="en-US" smtClean="0"/>
              <a:t>6/7/2020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1ABE123-BE36-4EDB-A68F-B576654C2BA8}" type="datetime1">
              <a:rPr lang="en-US" smtClean="0"/>
              <a:t>6/7/2020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A31F2D2-A595-49A9-8FEF-83712E7B626B}" type="datetime1">
              <a:rPr lang="en-US" smtClean="0"/>
              <a:t>6/7/2020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5820A5A0-C02E-45A5-B52D-2179E80DDF24}" type="datetime1">
              <a:rPr lang="en-US" smtClean="0"/>
              <a:t>6/7/2020</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5.xml"/><Relationship Id="rId4" Type="http://schemas.openxmlformats.org/officeDocument/2006/relationships/image" Target="../media/image2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hyperlink" Target="https://courses.lumenlearning.com/boundless-marketing/chapter/channel-intermediaries/" TargetMode="External"/><Relationship Id="rId7" Type="http://schemas.openxmlformats.org/officeDocument/2006/relationships/hyperlink" Target="https://www.worldofcoca-cola.com/about-us/coca-cola-beverages-products/" TargetMode="External"/><Relationship Id="rId2" Type="http://schemas.openxmlformats.org/officeDocument/2006/relationships/hyperlink" Target="https://en.m.wikipedia.org/wiki/Promotional_mix" TargetMode="External"/><Relationship Id="rId1" Type="http://schemas.openxmlformats.org/officeDocument/2006/relationships/slideLayout" Target="../slideLayouts/slideLayout2.xml"/><Relationship Id="rId6" Type="http://schemas.openxmlformats.org/officeDocument/2006/relationships/hyperlink" Target="https://www.mbaskool.com/marketing-mix/products/16786-coca-cola.html" TargetMode="External"/><Relationship Id="rId5" Type="http://schemas.openxmlformats.org/officeDocument/2006/relationships/hyperlink" Target="https://www.linkedin.com/pulse/coca-cola-pricing-strategy-shashank-jindal" TargetMode="External"/><Relationship Id="rId4" Type="http://schemas.openxmlformats.org/officeDocument/2006/relationships/hyperlink" Target="https://courses.lumenlearning.com/boundless-marketing/chapter/marketing-channels-in-the-supply-chain/"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1400658">
            <a:off x="-953822" y="735188"/>
            <a:ext cx="10721304" cy="2766528"/>
          </a:xfrm>
        </p:spPr>
        <p:txBody>
          <a:bodyPr>
            <a:normAutofit/>
          </a:bodyPr>
          <a:lstStyle/>
          <a:p>
            <a:r>
              <a:rPr lang="en-US" dirty="0">
                <a:latin typeface="AKbalthom HighSchool-Frame" panose="02000500000000000000" pitchFamily="2" charset="0"/>
                <a:cs typeface="AKbalthom HighSchool-Frame" panose="02000500000000000000" pitchFamily="2" charset="0"/>
              </a:rPr>
              <a:t>Marketing Mix:</a:t>
            </a:r>
            <a:br>
              <a:rPr lang="en-US" dirty="0">
                <a:latin typeface="AKbalthom HighSchool-Frame" panose="02000500000000000000" pitchFamily="2" charset="0"/>
                <a:cs typeface="AKbalthom HighSchool-Frame" panose="02000500000000000000" pitchFamily="2" charset="0"/>
              </a:rPr>
            </a:br>
            <a:r>
              <a:rPr lang="en-US" dirty="0">
                <a:latin typeface="AKbalthom HighSchool-Frame" panose="02000500000000000000" pitchFamily="2" charset="0"/>
                <a:cs typeface="AKbalthom HighSchool-Frame" panose="02000500000000000000" pitchFamily="2" charset="0"/>
              </a:rPr>
              <a:t>4ps</a:t>
            </a:r>
          </a:p>
        </p:txBody>
      </p:sp>
      <p:sp>
        <p:nvSpPr>
          <p:cNvPr id="3" name="Subtitle 2"/>
          <p:cNvSpPr>
            <a:spLocks noGrp="1"/>
          </p:cNvSpPr>
          <p:nvPr>
            <p:ph type="subTitle" idx="1"/>
          </p:nvPr>
        </p:nvSpPr>
        <p:spPr/>
        <p:txBody>
          <a:bodyPr/>
          <a:lstStyle/>
          <a:p>
            <a:r>
              <a:rPr lang="en-US" dirty="0">
                <a:solidFill>
                  <a:schemeClr val="tx1">
                    <a:lumMod val="95000"/>
                    <a:lumOff val="5000"/>
                  </a:schemeClr>
                </a:solidFill>
              </a:rPr>
              <a:t>Group 3 </a:t>
            </a:r>
            <a:r>
              <a:rPr lang="en-US" dirty="0"/>
              <a:t>: </a:t>
            </a:r>
            <a:r>
              <a:rPr lang="en-US" dirty="0" err="1">
                <a:solidFill>
                  <a:schemeClr val="bg2">
                    <a:lumMod val="50000"/>
                  </a:schemeClr>
                </a:solidFill>
              </a:rPr>
              <a:t>Sok</a:t>
            </a:r>
            <a:r>
              <a:rPr lang="en-US" dirty="0">
                <a:solidFill>
                  <a:schemeClr val="bg2">
                    <a:lumMod val="50000"/>
                  </a:schemeClr>
                </a:solidFill>
              </a:rPr>
              <a:t> </a:t>
            </a:r>
            <a:r>
              <a:rPr lang="en-US" dirty="0" err="1">
                <a:solidFill>
                  <a:schemeClr val="bg2">
                    <a:lumMod val="50000"/>
                  </a:schemeClr>
                </a:solidFill>
              </a:rPr>
              <a:t>sotheara</a:t>
            </a:r>
            <a:r>
              <a:rPr lang="en-US" dirty="0">
                <a:solidFill>
                  <a:schemeClr val="bg2">
                    <a:lumMod val="50000"/>
                  </a:schemeClr>
                </a:solidFill>
              </a:rPr>
              <a:t>, </a:t>
            </a:r>
            <a:r>
              <a:rPr lang="en-US" dirty="0" err="1">
                <a:solidFill>
                  <a:schemeClr val="bg2">
                    <a:lumMod val="50000"/>
                  </a:schemeClr>
                </a:solidFill>
              </a:rPr>
              <a:t>Uy</a:t>
            </a:r>
            <a:r>
              <a:rPr lang="en-US" dirty="0">
                <a:solidFill>
                  <a:schemeClr val="bg2">
                    <a:lumMod val="50000"/>
                  </a:schemeClr>
                </a:solidFill>
              </a:rPr>
              <a:t> </a:t>
            </a:r>
            <a:r>
              <a:rPr lang="en-US" dirty="0" err="1">
                <a:solidFill>
                  <a:schemeClr val="bg2">
                    <a:lumMod val="50000"/>
                  </a:schemeClr>
                </a:solidFill>
              </a:rPr>
              <a:t>sovannarong</a:t>
            </a:r>
            <a:r>
              <a:rPr lang="en-US" dirty="0">
                <a:solidFill>
                  <a:schemeClr val="bg2">
                    <a:lumMod val="50000"/>
                  </a:schemeClr>
                </a:solidFill>
              </a:rPr>
              <a:t>, yon Sorakyos</a:t>
            </a:r>
          </a:p>
          <a:p>
            <a:endParaRPr lang="en-US" dirty="0">
              <a:solidFill>
                <a:schemeClr val="bg2">
                  <a:lumMod val="50000"/>
                </a:schemeClr>
              </a:solidFill>
            </a:endParaRPr>
          </a:p>
        </p:txBody>
      </p:sp>
    </p:spTree>
    <p:extLst>
      <p:ext uri="{BB962C8B-B14F-4D97-AF65-F5344CB8AC3E}">
        <p14:creationId xmlns:p14="http://schemas.microsoft.com/office/powerpoint/2010/main" val="873469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Price</a:t>
            </a:r>
          </a:p>
        </p:txBody>
      </p:sp>
      <p:sp>
        <p:nvSpPr>
          <p:cNvPr id="3" name="Content Placeholder 2"/>
          <p:cNvSpPr>
            <a:spLocks noGrp="1"/>
          </p:cNvSpPr>
          <p:nvPr>
            <p:ph sz="quarter" idx="13"/>
          </p:nvPr>
        </p:nvSpPr>
        <p:spPr>
          <a:xfrm>
            <a:off x="0" y="1445087"/>
            <a:ext cx="10394707" cy="3311189"/>
          </a:xfrm>
        </p:spPr>
        <p:txBody>
          <a:bodyPr>
            <a:normAutofit/>
          </a:bodyPr>
          <a:lstStyle/>
          <a:p>
            <a:pPr lvl="1"/>
            <a:r>
              <a:rPr lang="en-GB" sz="1600" dirty="0"/>
              <a:t>Economy pricing</a:t>
            </a:r>
            <a:r>
              <a:rPr lang="en-GB" sz="1600" dirty="0">
                <a:latin typeface="Century Gothic" panose="020B0502020202020204" pitchFamily="34" charset="0"/>
              </a:rPr>
              <a:t>: Used by a wide range of businesses including generic food suppliers and discount retailers, economy pricing aims to attract the most price-conscious of consumers. With this strategy, businesses minimize the costs associated with marketing and production in order to keep product prices down. As a result, customers can purchase the products they need without extra pay.</a:t>
            </a:r>
          </a:p>
          <a:p>
            <a:pPr lvl="1"/>
            <a:r>
              <a:rPr lang="en-GB" sz="1600" dirty="0"/>
              <a:t>Price Skimming</a:t>
            </a:r>
            <a:r>
              <a:rPr lang="en-GB" sz="1600" dirty="0">
                <a:latin typeface="Century Gothic" panose="020B0502020202020204" pitchFamily="34" charset="0"/>
              </a:rPr>
              <a:t>: Designed to help businesses maximize sales on new products and services, Price Skimming involves setting rates high during the introductory phase. The company then lowers prices gradually as competitor goods appear on the market</a:t>
            </a:r>
            <a:endParaRPr lang="en-US" sz="1600" dirty="0">
              <a:latin typeface="Century Gothic" panose="020B0502020202020204" pitchFamily="34" charset="0"/>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t>10</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6226" y="4110446"/>
            <a:ext cx="3940084" cy="1476783"/>
          </a:xfrm>
          <a:prstGeom prst="rect">
            <a:avLst/>
          </a:prstGeom>
        </p:spPr>
      </p:pic>
    </p:spTree>
    <p:extLst>
      <p:ext uri="{BB962C8B-B14F-4D97-AF65-F5344CB8AC3E}">
        <p14:creationId xmlns:p14="http://schemas.microsoft.com/office/powerpoint/2010/main" val="2300732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Price</a:t>
            </a:r>
          </a:p>
        </p:txBody>
      </p:sp>
      <p:sp>
        <p:nvSpPr>
          <p:cNvPr id="3" name="Content Placeholder 2"/>
          <p:cNvSpPr>
            <a:spLocks noGrp="1"/>
          </p:cNvSpPr>
          <p:nvPr>
            <p:ph sz="quarter" idx="13"/>
          </p:nvPr>
        </p:nvSpPr>
        <p:spPr/>
        <p:txBody>
          <a:bodyPr>
            <a:normAutofit/>
          </a:bodyPr>
          <a:lstStyle/>
          <a:p>
            <a:pPr lvl="1"/>
            <a:r>
              <a:rPr lang="en-GB" sz="1600" dirty="0"/>
              <a:t>Psychology pricing: </a:t>
            </a:r>
            <a:r>
              <a:rPr lang="en-GB" sz="1600" dirty="0">
                <a:latin typeface="Century Gothic" panose="020B0502020202020204" pitchFamily="34" charset="0"/>
              </a:rPr>
              <a:t>With the economy still jumping back to full health, price remains a major concern for most consumers. Psychology pricing refers to techniques that marketers use to encourage customers to respond on emotional levels rather than logical ones</a:t>
            </a:r>
          </a:p>
          <a:p>
            <a:pPr lvl="1"/>
            <a:r>
              <a:rPr lang="en-GB" sz="1600" dirty="0"/>
              <a:t>Bundle Pricing: </a:t>
            </a:r>
            <a:r>
              <a:rPr lang="en-GB" sz="1600" dirty="0">
                <a:latin typeface="Century Gothic" panose="020B0502020202020204" pitchFamily="34" charset="0"/>
              </a:rPr>
              <a:t>With bundle pricing, small businesses sell multiple products for a lower rate than consumers would face if they purchased each item individually. Not only is bundling goods an effective way of moving unsold items that are taking up space in your facility, but it can also increase the value perception in the eyes of your customers, since you’re essentially giving them something for free.</a:t>
            </a:r>
            <a:endParaRPr lang="en-US" sz="1600" dirty="0">
              <a:latin typeface="Century Gothic" panose="020B0502020202020204" pitchFamily="34" charset="0"/>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t>11</a:t>
            </a:fld>
            <a:endParaRPr lang="en-US" dirty="0"/>
          </a:p>
        </p:txBody>
      </p:sp>
    </p:spTree>
    <p:extLst>
      <p:ext uri="{BB962C8B-B14F-4D97-AF65-F5344CB8AC3E}">
        <p14:creationId xmlns:p14="http://schemas.microsoft.com/office/powerpoint/2010/main" val="3865856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Place</a:t>
            </a:r>
          </a:p>
        </p:txBody>
      </p:sp>
      <p:sp>
        <p:nvSpPr>
          <p:cNvPr id="5" name="TextBox 4"/>
          <p:cNvSpPr txBox="1"/>
          <p:nvPr/>
        </p:nvSpPr>
        <p:spPr>
          <a:xfrm>
            <a:off x="685801" y="1682151"/>
            <a:ext cx="10304252" cy="3139321"/>
          </a:xfrm>
          <a:prstGeom prst="rect">
            <a:avLst/>
          </a:prstGeom>
          <a:noFill/>
        </p:spPr>
        <p:txBody>
          <a:bodyPr wrap="square" rtlCol="0">
            <a:spAutoFit/>
          </a:bodyPr>
          <a:lstStyle/>
          <a:p>
            <a:r>
              <a:rPr lang="en-US" sz="2400" dirty="0"/>
              <a:t>Place: </a:t>
            </a:r>
            <a:r>
              <a:rPr lang="en-US" sz="2400" dirty="0">
                <a:latin typeface="Century Gothic" panose="020B0502020202020204" pitchFamily="34" charset="0"/>
              </a:rPr>
              <a:t>refers to aspects related to the location at which or the distribution channel through which goods are delivered to customers.</a:t>
            </a:r>
          </a:p>
          <a:p>
            <a:endParaRPr lang="en-US" sz="2400" dirty="0"/>
          </a:p>
          <a:p>
            <a:r>
              <a:rPr lang="en-US" sz="2400" dirty="0"/>
              <a:t>There are 3 elements of place such as:</a:t>
            </a:r>
          </a:p>
          <a:p>
            <a:pPr marL="285750" lvl="0" indent="-285750">
              <a:buFont typeface="Arial" panose="020B0604020202020204" pitchFamily="34" charset="0"/>
              <a:buChar char="•"/>
            </a:pPr>
            <a:r>
              <a:rPr lang="en-US" dirty="0">
                <a:latin typeface="Century Gothic" panose="020B0502020202020204" pitchFamily="34" charset="0"/>
              </a:rPr>
              <a:t>Types of intermediaries available for distribution</a:t>
            </a:r>
          </a:p>
          <a:p>
            <a:pPr marL="285750" lvl="0" indent="-285750">
              <a:buFont typeface="Arial" panose="020B0604020202020204" pitchFamily="34" charset="0"/>
              <a:buChar char="•"/>
            </a:pPr>
            <a:r>
              <a:rPr lang="en-US" dirty="0">
                <a:latin typeface="Century Gothic" panose="020B0502020202020204" pitchFamily="34" charset="0"/>
              </a:rPr>
              <a:t>Marketing channels available</a:t>
            </a:r>
          </a:p>
          <a:p>
            <a:pPr marL="285750" lvl="0" indent="-285750">
              <a:buFont typeface="Arial" panose="020B0604020202020204" pitchFamily="34" charset="0"/>
              <a:buChar char="•"/>
            </a:pPr>
            <a:r>
              <a:rPr lang="en-US" dirty="0">
                <a:latin typeface="Century Gothic" panose="020B0502020202020204" pitchFamily="34" charset="0"/>
              </a:rPr>
              <a:t>Transportation, warehousing, and inventory control</a:t>
            </a:r>
          </a:p>
          <a:p>
            <a:endParaRPr lang="en-US" sz="2400" dirty="0"/>
          </a:p>
        </p:txBody>
      </p:sp>
      <p:sp>
        <p:nvSpPr>
          <p:cNvPr id="3" name="Slide Number Placeholder 2"/>
          <p:cNvSpPr>
            <a:spLocks noGrp="1"/>
          </p:cNvSpPr>
          <p:nvPr>
            <p:ph type="sldNum" sz="quarter" idx="12"/>
          </p:nvPr>
        </p:nvSpPr>
        <p:spPr/>
        <p:txBody>
          <a:bodyPr/>
          <a:lstStyle/>
          <a:p>
            <a:fld id="{6D22F896-40B5-4ADD-8801-0D06FADFA095}" type="slidenum">
              <a:rPr lang="en-US" smtClean="0"/>
              <a:t>12</a:t>
            </a:fld>
            <a:endParaRPr lang="en-US" dirty="0"/>
          </a:p>
        </p:txBody>
      </p:sp>
    </p:spTree>
    <p:extLst>
      <p:ext uri="{BB962C8B-B14F-4D97-AF65-F5344CB8AC3E}">
        <p14:creationId xmlns:p14="http://schemas.microsoft.com/office/powerpoint/2010/main" val="104643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place</a:t>
            </a:r>
          </a:p>
        </p:txBody>
      </p:sp>
      <p:sp>
        <p:nvSpPr>
          <p:cNvPr id="3" name="Content Placeholder 2"/>
          <p:cNvSpPr>
            <a:spLocks noGrp="1"/>
          </p:cNvSpPr>
          <p:nvPr>
            <p:ph sz="quarter" idx="13"/>
          </p:nvPr>
        </p:nvSpPr>
        <p:spPr>
          <a:xfrm>
            <a:off x="687976" y="1751162"/>
            <a:ext cx="10394707" cy="2501989"/>
          </a:xfrm>
        </p:spPr>
        <p:txBody>
          <a:bodyPr/>
          <a:lstStyle/>
          <a:p>
            <a:pPr lvl="0"/>
            <a:r>
              <a:rPr lang="en-US" dirty="0"/>
              <a:t>Types of intermediaries available for distribution</a:t>
            </a:r>
          </a:p>
          <a:p>
            <a:pPr lvl="1">
              <a:buFont typeface="Wingdings" panose="05000000000000000000" pitchFamily="2" charset="2"/>
              <a:buChar char="ü"/>
            </a:pPr>
            <a:r>
              <a:rPr lang="en-US" dirty="0">
                <a:latin typeface="Century Gothic" panose="020B0502020202020204" pitchFamily="34" charset="0"/>
              </a:rPr>
              <a:t>Agents/Brokers</a:t>
            </a:r>
            <a:endParaRPr lang="en-US" sz="1400" dirty="0">
              <a:latin typeface="Century Gothic" panose="020B0502020202020204" pitchFamily="34" charset="0"/>
            </a:endParaRPr>
          </a:p>
          <a:p>
            <a:pPr lvl="1">
              <a:buFont typeface="Wingdings" panose="05000000000000000000" pitchFamily="2" charset="2"/>
              <a:buChar char="ü"/>
            </a:pPr>
            <a:r>
              <a:rPr lang="en-US" dirty="0">
                <a:latin typeface="Century Gothic" panose="020B0502020202020204" pitchFamily="34" charset="0"/>
              </a:rPr>
              <a:t>Wholesalers</a:t>
            </a:r>
            <a:endParaRPr lang="en-US" sz="1400" dirty="0">
              <a:latin typeface="Century Gothic" panose="020B0502020202020204" pitchFamily="34" charset="0"/>
            </a:endParaRPr>
          </a:p>
          <a:p>
            <a:pPr lvl="1">
              <a:buFont typeface="Wingdings" panose="05000000000000000000" pitchFamily="2" charset="2"/>
              <a:buChar char="ü"/>
            </a:pPr>
            <a:r>
              <a:rPr lang="en-US" dirty="0">
                <a:latin typeface="Century Gothic" panose="020B0502020202020204" pitchFamily="34" charset="0"/>
              </a:rPr>
              <a:t>Distributors</a:t>
            </a:r>
            <a:endParaRPr lang="en-US" sz="1400" dirty="0">
              <a:latin typeface="Century Gothic" panose="020B0502020202020204" pitchFamily="34" charset="0"/>
            </a:endParaRPr>
          </a:p>
          <a:p>
            <a:pPr lvl="1">
              <a:buFont typeface="Wingdings" panose="05000000000000000000" pitchFamily="2" charset="2"/>
              <a:buChar char="ü"/>
            </a:pPr>
            <a:r>
              <a:rPr lang="en-US" dirty="0">
                <a:latin typeface="Century Gothic" panose="020B0502020202020204" pitchFamily="34" charset="0"/>
              </a:rPr>
              <a:t>Retailers</a:t>
            </a:r>
            <a:endParaRPr lang="en-US" sz="1400" dirty="0">
              <a:latin typeface="Century Gothic" panose="020B0502020202020204" pitchFamily="34" charset="0"/>
            </a:endParaRPr>
          </a:p>
          <a:p>
            <a:pPr lvl="1">
              <a:buFont typeface="Wingdings" panose="05000000000000000000" pitchFamily="2" charset="2"/>
              <a:buChar char="Ø"/>
            </a:pP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13</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0038" y="2830284"/>
            <a:ext cx="2820465" cy="266872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0714" y="2726569"/>
            <a:ext cx="4214949" cy="2772436"/>
          </a:xfrm>
          <a:prstGeom prst="rect">
            <a:avLst/>
          </a:prstGeom>
        </p:spPr>
      </p:pic>
    </p:spTree>
    <p:extLst>
      <p:ext uri="{BB962C8B-B14F-4D97-AF65-F5344CB8AC3E}">
        <p14:creationId xmlns:p14="http://schemas.microsoft.com/office/powerpoint/2010/main" val="3315260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3200" b="0" i="0" u="none" strike="noStrike" kern="1200" cap="all" spc="0" normalizeH="0" baseline="0" noProof="0" smtClean="0">
                <a:ln>
                  <a:noFill/>
                </a:ln>
                <a:solidFill>
                  <a:srgbClr val="B80E0F">
                    <a:lumMod val="50000"/>
                  </a:srgbClr>
                </a:solidFill>
                <a:effectLst/>
                <a:uLnTx/>
                <a:uFillTx/>
                <a:latin typeface="Impact" panose="020B080603090205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14</a:t>
            </a:fld>
            <a:endParaRPr kumimoji="0" lang="en-US" sz="3200" b="0" i="0" u="none" strike="noStrike" kern="1200" cap="all" spc="0" normalizeH="0" baseline="0" noProof="0" dirty="0">
              <a:ln>
                <a:noFill/>
              </a:ln>
              <a:solidFill>
                <a:srgbClr val="B80E0F">
                  <a:lumMod val="50000"/>
                </a:srgbClr>
              </a:solidFill>
              <a:effectLst/>
              <a:uLnTx/>
              <a:uFillTx/>
              <a:latin typeface="Impact" panose="020B0806030902050204"/>
              <a:ea typeface="+mn-ea"/>
              <a:cs typeface="+mn-cs"/>
            </a:endParaRPr>
          </a:p>
        </p:txBody>
      </p:sp>
      <p:sp>
        <p:nvSpPr>
          <p:cNvPr id="5" name="Oval 4">
            <a:extLst>
              <a:ext uri="{FF2B5EF4-FFF2-40B4-BE49-F238E27FC236}">
                <a16:creationId xmlns:a16="http://schemas.microsoft.com/office/drawing/2014/main" id="{6E22B37A-CCC7-4E5B-82F9-79A278CAA082}"/>
              </a:ext>
            </a:extLst>
          </p:cNvPr>
          <p:cNvSpPr/>
          <p:nvPr/>
        </p:nvSpPr>
        <p:spPr>
          <a:xfrm>
            <a:off x="2554473" y="2620026"/>
            <a:ext cx="728158" cy="728158"/>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nvGrpSpPr>
          <p:cNvPr id="6" name="Group 5">
            <a:extLst>
              <a:ext uri="{FF2B5EF4-FFF2-40B4-BE49-F238E27FC236}">
                <a16:creationId xmlns:a16="http://schemas.microsoft.com/office/drawing/2014/main" id="{153F4246-CEED-4D1E-87E9-AF831143E541}"/>
              </a:ext>
            </a:extLst>
          </p:cNvPr>
          <p:cNvGrpSpPr/>
          <p:nvPr/>
        </p:nvGrpSpPr>
        <p:grpSpPr>
          <a:xfrm>
            <a:off x="2099672" y="1869587"/>
            <a:ext cx="842445" cy="820793"/>
            <a:chOff x="1812406" y="2946170"/>
            <a:chExt cx="842445" cy="820793"/>
          </a:xfrm>
        </p:grpSpPr>
        <p:cxnSp>
          <p:nvCxnSpPr>
            <p:cNvPr id="7" name="Straight Connector 6">
              <a:extLst>
                <a:ext uri="{FF2B5EF4-FFF2-40B4-BE49-F238E27FC236}">
                  <a16:creationId xmlns:a16="http://schemas.microsoft.com/office/drawing/2014/main" id="{802F08CF-D4D1-4A39-96BE-CB97F61D162B}"/>
                </a:ext>
              </a:extLst>
            </p:cNvPr>
            <p:cNvCxnSpPr>
              <a:cxnSpLocks/>
            </p:cNvCxnSpPr>
            <p:nvPr/>
          </p:nvCxnSpPr>
          <p:spPr>
            <a:xfrm flipH="1" flipV="1">
              <a:off x="2277365" y="2946170"/>
              <a:ext cx="377486" cy="820793"/>
            </a:xfrm>
            <a:prstGeom prst="line">
              <a:avLst/>
            </a:prstGeom>
            <a:ln w="28575">
              <a:solidFill>
                <a:srgbClr val="EF3078"/>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5920BBA-8F71-4702-91A3-44392F84AAE5}"/>
                </a:ext>
              </a:extLst>
            </p:cNvPr>
            <p:cNvCxnSpPr>
              <a:cxnSpLocks/>
            </p:cNvCxnSpPr>
            <p:nvPr/>
          </p:nvCxnSpPr>
          <p:spPr>
            <a:xfrm flipH="1">
              <a:off x="1812406" y="2954946"/>
              <a:ext cx="471956" cy="0"/>
            </a:xfrm>
            <a:prstGeom prst="line">
              <a:avLst/>
            </a:prstGeom>
            <a:ln w="28575">
              <a:solidFill>
                <a:srgbClr val="EF3078"/>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7D06F0A7-DAC2-4C40-B732-014C20C2F6D5}"/>
              </a:ext>
            </a:extLst>
          </p:cNvPr>
          <p:cNvGrpSpPr/>
          <p:nvPr/>
        </p:nvGrpSpPr>
        <p:grpSpPr>
          <a:xfrm>
            <a:off x="-103526" y="1356731"/>
            <a:ext cx="2675154" cy="1267458"/>
            <a:chOff x="-489513" y="2411599"/>
            <a:chExt cx="2675154" cy="1267458"/>
          </a:xfrm>
        </p:grpSpPr>
        <p:sp>
          <p:nvSpPr>
            <p:cNvPr id="10" name="TextBox 9">
              <a:extLst>
                <a:ext uri="{FF2B5EF4-FFF2-40B4-BE49-F238E27FC236}">
                  <a16:creationId xmlns:a16="http://schemas.microsoft.com/office/drawing/2014/main" id="{FECAEFF9-14F9-420B-B81B-1A2D424B5A63}"/>
                </a:ext>
              </a:extLst>
            </p:cNvPr>
            <p:cNvSpPr txBox="1"/>
            <p:nvPr/>
          </p:nvSpPr>
          <p:spPr>
            <a:xfrm>
              <a:off x="1007919" y="2411599"/>
              <a:ext cx="724812" cy="83099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F3078"/>
                  </a:solidFill>
                  <a:effectLst/>
                  <a:uLnTx/>
                  <a:uFillTx/>
                  <a:latin typeface="Tw Cen MT" panose="020B0602020104020603" pitchFamily="34" charset="0"/>
                  <a:ea typeface="+mn-ea"/>
                  <a:cs typeface="+mn-cs"/>
                </a:rPr>
                <a:t>01</a:t>
              </a:r>
            </a:p>
          </p:txBody>
        </p:sp>
        <p:sp>
          <p:nvSpPr>
            <p:cNvPr id="11" name="TextBox 10">
              <a:extLst>
                <a:ext uri="{FF2B5EF4-FFF2-40B4-BE49-F238E27FC236}">
                  <a16:creationId xmlns:a16="http://schemas.microsoft.com/office/drawing/2014/main" id="{2E7256DD-6317-492A-853D-B93DE998E24A}"/>
                </a:ext>
              </a:extLst>
            </p:cNvPr>
            <p:cNvSpPr txBox="1"/>
            <p:nvPr/>
          </p:nvSpPr>
          <p:spPr>
            <a:xfrm>
              <a:off x="66260" y="2730616"/>
              <a:ext cx="1666472"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F3078"/>
                  </a:solidFill>
                  <a:effectLst/>
                  <a:uLnTx/>
                  <a:uFillTx/>
                  <a:latin typeface="Tw Cen MT" panose="020B0602020104020603" pitchFamily="34" charset="0"/>
                  <a:ea typeface="+mn-ea"/>
                  <a:cs typeface="+mn-cs"/>
                </a:rPr>
                <a:t>Agent/Broker</a:t>
              </a:r>
            </a:p>
          </p:txBody>
        </p:sp>
        <p:sp>
          <p:nvSpPr>
            <p:cNvPr id="12" name="TextBox 11">
              <a:extLst>
                <a:ext uri="{FF2B5EF4-FFF2-40B4-BE49-F238E27FC236}">
                  <a16:creationId xmlns:a16="http://schemas.microsoft.com/office/drawing/2014/main" id="{2574B3F8-38B1-4C77-944D-B357C5A8510F}"/>
                </a:ext>
              </a:extLst>
            </p:cNvPr>
            <p:cNvSpPr txBox="1"/>
            <p:nvPr/>
          </p:nvSpPr>
          <p:spPr>
            <a:xfrm>
              <a:off x="-489513" y="3032726"/>
              <a:ext cx="2675154" cy="64633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w Cen MT" panose="020B0602020104020603" pitchFamily="34" charset="0"/>
                  <a:ea typeface="+mn-ea"/>
                  <a:cs typeface="+mn-cs"/>
                </a:rPr>
                <a:t>Represent producer to final user in selling a product</a:t>
              </a:r>
            </a:p>
          </p:txBody>
        </p:sp>
      </p:grpSp>
      <p:sp>
        <p:nvSpPr>
          <p:cNvPr id="13" name="Oval 12">
            <a:extLst>
              <a:ext uri="{FF2B5EF4-FFF2-40B4-BE49-F238E27FC236}">
                <a16:creationId xmlns:a16="http://schemas.microsoft.com/office/drawing/2014/main" id="{788C3841-127A-479B-94BD-220B2EDCAB6E}"/>
              </a:ext>
            </a:extLst>
          </p:cNvPr>
          <p:cNvSpPr/>
          <p:nvPr/>
        </p:nvSpPr>
        <p:spPr>
          <a:xfrm>
            <a:off x="3594363" y="2674874"/>
            <a:ext cx="1221014" cy="1221014"/>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nvGrpSpPr>
          <p:cNvPr id="14" name="Group 13">
            <a:extLst>
              <a:ext uri="{FF2B5EF4-FFF2-40B4-BE49-F238E27FC236}">
                <a16:creationId xmlns:a16="http://schemas.microsoft.com/office/drawing/2014/main" id="{7137FDAE-CE25-40E9-AFD7-49BA1463E3D5}"/>
              </a:ext>
            </a:extLst>
          </p:cNvPr>
          <p:cNvGrpSpPr/>
          <p:nvPr/>
        </p:nvGrpSpPr>
        <p:grpSpPr>
          <a:xfrm flipV="1">
            <a:off x="3390287" y="3868596"/>
            <a:ext cx="782545" cy="821366"/>
            <a:chOff x="1872307" y="2945596"/>
            <a:chExt cx="782545" cy="821366"/>
          </a:xfrm>
        </p:grpSpPr>
        <p:cxnSp>
          <p:nvCxnSpPr>
            <p:cNvPr id="15" name="Straight Connector 14">
              <a:extLst>
                <a:ext uri="{FF2B5EF4-FFF2-40B4-BE49-F238E27FC236}">
                  <a16:creationId xmlns:a16="http://schemas.microsoft.com/office/drawing/2014/main" id="{C83C8BAA-87B2-4130-A6CA-1525D506B1D2}"/>
                </a:ext>
              </a:extLst>
            </p:cNvPr>
            <p:cNvCxnSpPr>
              <a:cxnSpLocks/>
            </p:cNvCxnSpPr>
            <p:nvPr/>
          </p:nvCxnSpPr>
          <p:spPr>
            <a:xfrm flipH="1" flipV="1">
              <a:off x="2449965" y="2945884"/>
              <a:ext cx="204887" cy="821078"/>
            </a:xfrm>
            <a:prstGeom prst="line">
              <a:avLst/>
            </a:prstGeom>
            <a:ln w="28575">
              <a:solidFill>
                <a:srgbClr val="EE952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18D836A-5994-457C-AD4E-4304A9FBB1F8}"/>
                </a:ext>
              </a:extLst>
            </p:cNvPr>
            <p:cNvCxnSpPr>
              <a:cxnSpLocks/>
            </p:cNvCxnSpPr>
            <p:nvPr/>
          </p:nvCxnSpPr>
          <p:spPr>
            <a:xfrm flipH="1" flipV="1">
              <a:off x="1872307" y="2945596"/>
              <a:ext cx="589564" cy="0"/>
            </a:xfrm>
            <a:prstGeom prst="line">
              <a:avLst/>
            </a:prstGeom>
            <a:ln w="28575">
              <a:solidFill>
                <a:srgbClr val="EE9524"/>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12804901-3BC3-4B63-B57A-680C61064136}"/>
              </a:ext>
            </a:extLst>
          </p:cNvPr>
          <p:cNvGrpSpPr/>
          <p:nvPr/>
        </p:nvGrpSpPr>
        <p:grpSpPr>
          <a:xfrm>
            <a:off x="1302588" y="4169658"/>
            <a:ext cx="2412004" cy="1465344"/>
            <a:chOff x="725982" y="5072730"/>
            <a:chExt cx="2412004" cy="1465344"/>
          </a:xfrm>
        </p:grpSpPr>
        <p:sp>
          <p:nvSpPr>
            <p:cNvPr id="18" name="TextBox 17">
              <a:extLst>
                <a:ext uri="{FF2B5EF4-FFF2-40B4-BE49-F238E27FC236}">
                  <a16:creationId xmlns:a16="http://schemas.microsoft.com/office/drawing/2014/main" id="{3D4F678F-40B7-4440-9805-D7FF30FB7FC8}"/>
                </a:ext>
              </a:extLst>
            </p:cNvPr>
            <p:cNvSpPr txBox="1"/>
            <p:nvPr/>
          </p:nvSpPr>
          <p:spPr>
            <a:xfrm>
              <a:off x="2103586" y="5072730"/>
              <a:ext cx="724812" cy="46166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E9524"/>
                  </a:solidFill>
                  <a:effectLst/>
                  <a:uLnTx/>
                  <a:uFillTx/>
                  <a:latin typeface="Tw Cen MT" panose="020B0602020104020603" pitchFamily="34" charset="0"/>
                  <a:ea typeface="+mn-ea"/>
                  <a:cs typeface="+mn-cs"/>
                </a:rPr>
                <a:t>02</a:t>
              </a:r>
            </a:p>
          </p:txBody>
        </p:sp>
        <p:sp>
          <p:nvSpPr>
            <p:cNvPr id="19" name="TextBox 18">
              <a:extLst>
                <a:ext uri="{FF2B5EF4-FFF2-40B4-BE49-F238E27FC236}">
                  <a16:creationId xmlns:a16="http://schemas.microsoft.com/office/drawing/2014/main" id="{E3B5B3C4-08D7-4F80-905A-16D436C0F2EA}"/>
                </a:ext>
              </a:extLst>
            </p:cNvPr>
            <p:cNvSpPr txBox="1"/>
            <p:nvPr/>
          </p:nvSpPr>
          <p:spPr>
            <a:xfrm>
              <a:off x="1441079" y="5391747"/>
              <a:ext cx="1387320"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E9524"/>
                  </a:solidFill>
                  <a:effectLst/>
                  <a:uLnTx/>
                  <a:uFillTx/>
                  <a:latin typeface="Tw Cen MT" panose="020B0602020104020603" pitchFamily="34" charset="0"/>
                  <a:ea typeface="+mn-ea"/>
                  <a:cs typeface="+mn-cs"/>
                </a:rPr>
                <a:t>Wholesaler</a:t>
              </a:r>
            </a:p>
          </p:txBody>
        </p:sp>
        <p:sp>
          <p:nvSpPr>
            <p:cNvPr id="20" name="TextBox 19">
              <a:extLst>
                <a:ext uri="{FF2B5EF4-FFF2-40B4-BE49-F238E27FC236}">
                  <a16:creationId xmlns:a16="http://schemas.microsoft.com/office/drawing/2014/main" id="{EAA698D6-61E6-47B4-977C-84FC3F7A291F}"/>
                </a:ext>
              </a:extLst>
            </p:cNvPr>
            <p:cNvSpPr txBox="1"/>
            <p:nvPr/>
          </p:nvSpPr>
          <p:spPr>
            <a:xfrm>
              <a:off x="725982" y="5614744"/>
              <a:ext cx="2412004" cy="92333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w Cen MT" panose="020B0602020104020603" pitchFamily="34" charset="0"/>
                  <a:ea typeface="+mn-ea"/>
                  <a:cs typeface="+mn-cs"/>
                </a:rPr>
                <a:t>Buy and sell to other intermediaries for higher price</a:t>
              </a:r>
            </a:p>
          </p:txBody>
        </p:sp>
      </p:grpSp>
      <p:sp>
        <p:nvSpPr>
          <p:cNvPr id="21" name="Oval 20">
            <a:extLst>
              <a:ext uri="{FF2B5EF4-FFF2-40B4-BE49-F238E27FC236}">
                <a16:creationId xmlns:a16="http://schemas.microsoft.com/office/drawing/2014/main" id="{BC59DA09-2750-4F0C-898C-08F0F54C4ACB}"/>
              </a:ext>
            </a:extLst>
          </p:cNvPr>
          <p:cNvSpPr/>
          <p:nvPr/>
        </p:nvSpPr>
        <p:spPr>
          <a:xfrm>
            <a:off x="5638775" y="2300181"/>
            <a:ext cx="1843314" cy="1843314"/>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nvGrpSpPr>
          <p:cNvPr id="22" name="Group 21">
            <a:extLst>
              <a:ext uri="{FF2B5EF4-FFF2-40B4-BE49-F238E27FC236}">
                <a16:creationId xmlns:a16="http://schemas.microsoft.com/office/drawing/2014/main" id="{B3BFFE84-C695-4D53-9EB1-6E3F023237F6}"/>
              </a:ext>
            </a:extLst>
          </p:cNvPr>
          <p:cNvGrpSpPr/>
          <p:nvPr/>
        </p:nvGrpSpPr>
        <p:grpSpPr>
          <a:xfrm>
            <a:off x="5529889" y="1591977"/>
            <a:ext cx="979247" cy="712482"/>
            <a:chOff x="4442225" y="2049196"/>
            <a:chExt cx="979247" cy="712482"/>
          </a:xfrm>
        </p:grpSpPr>
        <p:cxnSp>
          <p:nvCxnSpPr>
            <p:cNvPr id="23" name="Straight Connector 22">
              <a:extLst>
                <a:ext uri="{FF2B5EF4-FFF2-40B4-BE49-F238E27FC236}">
                  <a16:creationId xmlns:a16="http://schemas.microsoft.com/office/drawing/2014/main" id="{CDB6677B-8513-496A-A326-EDBAA2BA9403}"/>
                </a:ext>
              </a:extLst>
            </p:cNvPr>
            <p:cNvCxnSpPr>
              <a:cxnSpLocks/>
            </p:cNvCxnSpPr>
            <p:nvPr/>
          </p:nvCxnSpPr>
          <p:spPr>
            <a:xfrm flipH="1" flipV="1">
              <a:off x="5099050" y="2049196"/>
              <a:ext cx="322422" cy="712482"/>
            </a:xfrm>
            <a:prstGeom prst="line">
              <a:avLst/>
            </a:prstGeom>
            <a:ln w="28575">
              <a:solidFill>
                <a:srgbClr val="03A1A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003D7FC-94DB-4EDC-95C4-65A5F513BF89}"/>
                </a:ext>
              </a:extLst>
            </p:cNvPr>
            <p:cNvCxnSpPr>
              <a:cxnSpLocks/>
            </p:cNvCxnSpPr>
            <p:nvPr/>
          </p:nvCxnSpPr>
          <p:spPr>
            <a:xfrm flipH="1">
              <a:off x="4442225" y="2051577"/>
              <a:ext cx="666349" cy="0"/>
            </a:xfrm>
            <a:prstGeom prst="line">
              <a:avLst/>
            </a:prstGeom>
            <a:ln w="28575">
              <a:solidFill>
                <a:srgbClr val="03A1A4"/>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D9DD4B7F-8A71-49A3-BC05-44E26D841E62}"/>
              </a:ext>
            </a:extLst>
          </p:cNvPr>
          <p:cNvGrpSpPr/>
          <p:nvPr/>
        </p:nvGrpSpPr>
        <p:grpSpPr>
          <a:xfrm>
            <a:off x="3111643" y="1095044"/>
            <a:ext cx="2408722" cy="1267458"/>
            <a:chOff x="2023979" y="1552263"/>
            <a:chExt cx="2408722" cy="1267458"/>
          </a:xfrm>
        </p:grpSpPr>
        <p:sp>
          <p:nvSpPr>
            <p:cNvPr id="26" name="TextBox 25">
              <a:extLst>
                <a:ext uri="{FF2B5EF4-FFF2-40B4-BE49-F238E27FC236}">
                  <a16:creationId xmlns:a16="http://schemas.microsoft.com/office/drawing/2014/main" id="{C2359718-1C0E-45C6-99D0-A3CB1814E621}"/>
                </a:ext>
              </a:extLst>
            </p:cNvPr>
            <p:cNvSpPr txBox="1"/>
            <p:nvPr/>
          </p:nvSpPr>
          <p:spPr>
            <a:xfrm>
              <a:off x="3707888" y="1552263"/>
              <a:ext cx="724812" cy="46166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3A1A4"/>
                  </a:solidFill>
                  <a:effectLst/>
                  <a:uLnTx/>
                  <a:uFillTx/>
                  <a:latin typeface="Tw Cen MT" panose="020B0602020104020603" pitchFamily="34" charset="0"/>
                  <a:ea typeface="+mn-ea"/>
                  <a:cs typeface="+mn-cs"/>
                </a:rPr>
                <a:t>03</a:t>
              </a:r>
            </a:p>
          </p:txBody>
        </p:sp>
        <p:sp>
          <p:nvSpPr>
            <p:cNvPr id="27" name="TextBox 26">
              <a:extLst>
                <a:ext uri="{FF2B5EF4-FFF2-40B4-BE49-F238E27FC236}">
                  <a16:creationId xmlns:a16="http://schemas.microsoft.com/office/drawing/2014/main" id="{83347D2D-8F9E-424F-8379-EE81B97BB648}"/>
                </a:ext>
              </a:extLst>
            </p:cNvPr>
            <p:cNvSpPr txBox="1"/>
            <p:nvPr/>
          </p:nvSpPr>
          <p:spPr>
            <a:xfrm>
              <a:off x="3045381" y="1871280"/>
              <a:ext cx="1387320"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3A1A4"/>
                  </a:solidFill>
                  <a:effectLst/>
                  <a:uLnTx/>
                  <a:uFillTx/>
                  <a:latin typeface="Tw Cen MT" panose="020B0602020104020603" pitchFamily="34" charset="0"/>
                  <a:ea typeface="+mn-ea"/>
                  <a:cs typeface="+mn-cs"/>
                </a:rPr>
                <a:t>Distributor</a:t>
              </a:r>
            </a:p>
          </p:txBody>
        </p:sp>
        <p:sp>
          <p:nvSpPr>
            <p:cNvPr id="28" name="TextBox 27">
              <a:extLst>
                <a:ext uri="{FF2B5EF4-FFF2-40B4-BE49-F238E27FC236}">
                  <a16:creationId xmlns:a16="http://schemas.microsoft.com/office/drawing/2014/main" id="{3509C4E9-4A75-455E-A51D-C315238BC112}"/>
                </a:ext>
              </a:extLst>
            </p:cNvPr>
            <p:cNvSpPr txBox="1"/>
            <p:nvPr/>
          </p:nvSpPr>
          <p:spPr>
            <a:xfrm>
              <a:off x="2023979" y="2173390"/>
              <a:ext cx="2408722" cy="64633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w Cen MT" panose="020B0602020104020603" pitchFamily="34" charset="0"/>
                  <a:ea typeface="+mn-ea"/>
                  <a:cs typeface="+mn-cs"/>
                </a:rPr>
                <a:t>Ally themselves to complementary product</a:t>
              </a:r>
            </a:p>
          </p:txBody>
        </p:sp>
      </p:grpSp>
      <p:sp>
        <p:nvSpPr>
          <p:cNvPr id="29" name="Oval 28">
            <a:extLst>
              <a:ext uri="{FF2B5EF4-FFF2-40B4-BE49-F238E27FC236}">
                <a16:creationId xmlns:a16="http://schemas.microsoft.com/office/drawing/2014/main" id="{3F5A07E2-72FE-479E-9CC4-3AE297809FA7}"/>
              </a:ext>
            </a:extLst>
          </p:cNvPr>
          <p:cNvSpPr/>
          <p:nvPr/>
        </p:nvSpPr>
        <p:spPr>
          <a:xfrm>
            <a:off x="8424096" y="2769385"/>
            <a:ext cx="1371602" cy="137160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nvGrpSpPr>
          <p:cNvPr id="30" name="Group 29">
            <a:extLst>
              <a:ext uri="{FF2B5EF4-FFF2-40B4-BE49-F238E27FC236}">
                <a16:creationId xmlns:a16="http://schemas.microsoft.com/office/drawing/2014/main" id="{C6E9A218-B141-4BD3-841A-BAB462C9175B}"/>
              </a:ext>
            </a:extLst>
          </p:cNvPr>
          <p:cNvGrpSpPr/>
          <p:nvPr/>
        </p:nvGrpSpPr>
        <p:grpSpPr>
          <a:xfrm flipH="1" flipV="1">
            <a:off x="9039191" y="4105995"/>
            <a:ext cx="743262" cy="539365"/>
            <a:chOff x="1929808" y="3262589"/>
            <a:chExt cx="743262" cy="539365"/>
          </a:xfrm>
        </p:grpSpPr>
        <p:cxnSp>
          <p:nvCxnSpPr>
            <p:cNvPr id="31" name="Straight Connector 30">
              <a:extLst>
                <a:ext uri="{FF2B5EF4-FFF2-40B4-BE49-F238E27FC236}">
                  <a16:creationId xmlns:a16="http://schemas.microsoft.com/office/drawing/2014/main" id="{F7309261-EAF4-4065-B34C-74D63998B1F8}"/>
                </a:ext>
              </a:extLst>
            </p:cNvPr>
            <p:cNvCxnSpPr>
              <a:cxnSpLocks/>
            </p:cNvCxnSpPr>
            <p:nvPr/>
          </p:nvCxnSpPr>
          <p:spPr>
            <a:xfrm flipH="1" flipV="1">
              <a:off x="2392240" y="3262589"/>
              <a:ext cx="280830" cy="53936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F2BC3B5-DB71-4C84-AF89-168445886399}"/>
                </a:ext>
              </a:extLst>
            </p:cNvPr>
            <p:cNvCxnSpPr>
              <a:cxnSpLocks/>
            </p:cNvCxnSpPr>
            <p:nvPr/>
          </p:nvCxnSpPr>
          <p:spPr>
            <a:xfrm flipH="1">
              <a:off x="1929808" y="3264970"/>
              <a:ext cx="471956"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948E0E04-F6AD-4204-A734-B8A0EC1E885D}"/>
              </a:ext>
            </a:extLst>
          </p:cNvPr>
          <p:cNvGrpSpPr/>
          <p:nvPr/>
        </p:nvGrpSpPr>
        <p:grpSpPr>
          <a:xfrm>
            <a:off x="9789596" y="4113711"/>
            <a:ext cx="2117732" cy="1544457"/>
            <a:chOff x="9146176" y="5273815"/>
            <a:chExt cx="2117732" cy="1544457"/>
          </a:xfrm>
        </p:grpSpPr>
        <p:sp>
          <p:nvSpPr>
            <p:cNvPr id="34" name="TextBox 33">
              <a:extLst>
                <a:ext uri="{FF2B5EF4-FFF2-40B4-BE49-F238E27FC236}">
                  <a16:creationId xmlns:a16="http://schemas.microsoft.com/office/drawing/2014/main" id="{4DD90853-2F30-480A-A4BC-AF61CA243D4E}"/>
                </a:ext>
              </a:extLst>
            </p:cNvPr>
            <p:cNvSpPr txBox="1"/>
            <p:nvPr/>
          </p:nvSpPr>
          <p:spPr>
            <a:xfrm>
              <a:off x="9146176" y="5273815"/>
              <a:ext cx="72481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F0"/>
                  </a:solidFill>
                  <a:effectLst/>
                  <a:uLnTx/>
                  <a:uFillTx/>
                  <a:latin typeface="Tw Cen MT" panose="020B0602020104020603" pitchFamily="34" charset="0"/>
                  <a:ea typeface="+mn-ea"/>
                  <a:cs typeface="+mn-cs"/>
                </a:rPr>
                <a:t>04</a:t>
              </a:r>
            </a:p>
          </p:txBody>
        </p:sp>
        <p:sp>
          <p:nvSpPr>
            <p:cNvPr id="35" name="TextBox 34">
              <a:extLst>
                <a:ext uri="{FF2B5EF4-FFF2-40B4-BE49-F238E27FC236}">
                  <a16:creationId xmlns:a16="http://schemas.microsoft.com/office/drawing/2014/main" id="{13DF5F7D-8517-4858-B26A-117AEF6AD00D}"/>
                </a:ext>
              </a:extLst>
            </p:cNvPr>
            <p:cNvSpPr txBox="1"/>
            <p:nvPr/>
          </p:nvSpPr>
          <p:spPr>
            <a:xfrm>
              <a:off x="9152127" y="5593585"/>
              <a:ext cx="138732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F0"/>
                  </a:solidFill>
                  <a:effectLst/>
                  <a:uLnTx/>
                  <a:uFillTx/>
                  <a:latin typeface="Tw Cen MT" panose="020B0602020104020603" pitchFamily="34" charset="0"/>
                  <a:ea typeface="+mn-ea"/>
                  <a:cs typeface="+mn-cs"/>
                </a:rPr>
                <a:t>Retailer</a:t>
              </a:r>
            </a:p>
          </p:txBody>
        </p:sp>
        <p:sp>
          <p:nvSpPr>
            <p:cNvPr id="36" name="TextBox 35">
              <a:extLst>
                <a:ext uri="{FF2B5EF4-FFF2-40B4-BE49-F238E27FC236}">
                  <a16:creationId xmlns:a16="http://schemas.microsoft.com/office/drawing/2014/main" id="{17A15540-6995-437A-A59D-F899A6BCCE03}"/>
                </a:ext>
              </a:extLst>
            </p:cNvPr>
            <p:cNvSpPr txBox="1"/>
            <p:nvPr/>
          </p:nvSpPr>
          <p:spPr>
            <a:xfrm>
              <a:off x="9146176" y="5894942"/>
              <a:ext cx="2117732"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w Cen MT" panose="020B0602020104020603" pitchFamily="34" charset="0"/>
                  <a:ea typeface="+mn-ea"/>
                  <a:cs typeface="+mn-cs"/>
                </a:rPr>
                <a:t>Purchase from intermediaries then sell to the end user</a:t>
              </a:r>
            </a:p>
          </p:txBody>
        </p:sp>
      </p:grpSp>
      <p:pic>
        <p:nvPicPr>
          <p:cNvPr id="37" name="Pictur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1345" y="2706077"/>
            <a:ext cx="411849" cy="579304"/>
          </a:xfrm>
          <a:prstGeom prst="rect">
            <a:avLst/>
          </a:prstGeom>
        </p:spPr>
      </p:pic>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9589" y="2646712"/>
            <a:ext cx="1432492" cy="1046391"/>
          </a:xfrm>
          <a:prstGeom prst="rect">
            <a:avLst/>
          </a:prstGeom>
        </p:spPr>
      </p:pic>
      <p:pic>
        <p:nvPicPr>
          <p:cNvPr id="39"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4592" y="2984105"/>
            <a:ext cx="973427" cy="676836"/>
          </a:xfrm>
          <a:prstGeom prst="rect">
            <a:avLst/>
          </a:prstGeom>
        </p:spPr>
      </p:pic>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6171" y="2913964"/>
            <a:ext cx="1047452" cy="1047452"/>
          </a:xfrm>
          <a:prstGeom prst="rect">
            <a:avLst/>
          </a:prstGeom>
        </p:spPr>
      </p:pic>
      <p:sp>
        <p:nvSpPr>
          <p:cNvPr id="43" name="Title 1"/>
          <p:cNvSpPr>
            <a:spLocks noGrp="1"/>
          </p:cNvSpPr>
          <p:nvPr>
            <p:ph type="title"/>
          </p:nvPr>
        </p:nvSpPr>
        <p:spPr>
          <a:xfrm>
            <a:off x="685801" y="685800"/>
            <a:ext cx="10396882" cy="1151965"/>
          </a:xfrm>
        </p:spPr>
        <p:txBody>
          <a:bodyPr/>
          <a:lstStyle/>
          <a:p>
            <a:r>
              <a:rPr lang="en-US" dirty="0"/>
              <a:t>place</a:t>
            </a:r>
          </a:p>
        </p:txBody>
      </p:sp>
    </p:spTree>
    <p:extLst>
      <p:ext uri="{BB962C8B-B14F-4D97-AF65-F5344CB8AC3E}">
        <p14:creationId xmlns:p14="http://schemas.microsoft.com/office/powerpoint/2010/main" val="2302316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place</a:t>
            </a:r>
          </a:p>
        </p:txBody>
      </p:sp>
      <p:sp>
        <p:nvSpPr>
          <p:cNvPr id="3" name="Content Placeholder 2"/>
          <p:cNvSpPr>
            <a:spLocks noGrp="1"/>
          </p:cNvSpPr>
          <p:nvPr>
            <p:ph sz="quarter" idx="13"/>
          </p:nvPr>
        </p:nvSpPr>
        <p:spPr>
          <a:xfrm>
            <a:off x="685801" y="1690779"/>
            <a:ext cx="10394707" cy="3079958"/>
          </a:xfrm>
        </p:spPr>
        <p:txBody>
          <a:bodyPr>
            <a:normAutofit fontScale="92500" lnSpcReduction="20000"/>
          </a:bodyPr>
          <a:lstStyle/>
          <a:p>
            <a:pPr lvl="0"/>
            <a:r>
              <a:rPr lang="en-US" dirty="0"/>
              <a:t>Marketing channels available: A marketing channel is a set of practices or activities necessary to transfer the ownership of goods, and to move goods, from the point of production to the point of consumption and, as such, which consists of all the institutions and all the marketing activities in the marketing process.</a:t>
            </a:r>
          </a:p>
          <a:p>
            <a:pPr lvl="0"/>
            <a:r>
              <a:rPr lang="en-US" dirty="0"/>
              <a:t>THERE ARE 4 TYPES OF MARKETING CHANNELS:</a:t>
            </a:r>
          </a:p>
          <a:p>
            <a:pPr lvl="1">
              <a:buFont typeface="Wingdings" panose="05000000000000000000" pitchFamily="2" charset="2"/>
              <a:buChar char="ü"/>
            </a:pPr>
            <a:r>
              <a:rPr lang="en-US" dirty="0">
                <a:latin typeface="Century Gothic" panose="020B0502020202020204" pitchFamily="34" charset="0"/>
              </a:rPr>
              <a:t>Direct Selling</a:t>
            </a:r>
          </a:p>
          <a:p>
            <a:pPr lvl="1">
              <a:buFont typeface="Wingdings" panose="05000000000000000000" pitchFamily="2" charset="2"/>
              <a:buChar char="ü"/>
            </a:pPr>
            <a:r>
              <a:rPr lang="en-US" dirty="0">
                <a:latin typeface="Century Gothic" panose="020B0502020202020204" pitchFamily="34" charset="0"/>
              </a:rPr>
              <a:t>Selling Through Intermediaries</a:t>
            </a:r>
          </a:p>
          <a:p>
            <a:pPr lvl="1">
              <a:buFont typeface="Wingdings" panose="05000000000000000000" pitchFamily="2" charset="2"/>
              <a:buChar char="ü"/>
            </a:pPr>
            <a:r>
              <a:rPr lang="en-US" dirty="0">
                <a:latin typeface="Century Gothic" panose="020B0502020202020204" pitchFamily="34" charset="0"/>
              </a:rPr>
              <a:t>Dual Distribution</a:t>
            </a:r>
          </a:p>
          <a:p>
            <a:pPr lvl="1">
              <a:buFont typeface="Wingdings" panose="05000000000000000000" pitchFamily="2" charset="2"/>
              <a:buChar char="ü"/>
            </a:pPr>
            <a:r>
              <a:rPr lang="en-US" dirty="0">
                <a:latin typeface="Century Gothic" panose="020B0502020202020204" pitchFamily="34" charset="0"/>
              </a:rPr>
              <a:t>Reverse Channels</a:t>
            </a:r>
          </a:p>
          <a:p>
            <a:endParaRPr lang="en-US" dirty="0"/>
          </a:p>
        </p:txBody>
      </p:sp>
      <p:sp>
        <p:nvSpPr>
          <p:cNvPr id="5" name="Slide Number Placeholder 4"/>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3200" b="0" i="0" u="none" strike="noStrike" kern="1200" cap="all" spc="0" normalizeH="0" baseline="0" noProof="0" smtClean="0">
                <a:ln>
                  <a:noFill/>
                </a:ln>
                <a:solidFill>
                  <a:srgbClr val="B80E0F">
                    <a:lumMod val="50000"/>
                  </a:srgbClr>
                </a:solidFill>
                <a:effectLst/>
                <a:uLnTx/>
                <a:uFillTx/>
                <a:latin typeface="Impact" panose="020B080603090205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15</a:t>
            </a:fld>
            <a:endParaRPr kumimoji="0" lang="en-US" sz="3200" b="0" i="0" u="none" strike="noStrike" kern="1200" cap="all" spc="0" normalizeH="0" baseline="0" noProof="0" dirty="0">
              <a:ln>
                <a:noFill/>
              </a:ln>
              <a:solidFill>
                <a:srgbClr val="B80E0F">
                  <a:lumMod val="50000"/>
                </a:srgbClr>
              </a:solidFill>
              <a:effectLst/>
              <a:uLnTx/>
              <a:uFillTx/>
              <a:latin typeface="Impact" panose="020B0806030902050204"/>
              <a:ea typeface="+mn-ea"/>
              <a:cs typeface="+mn-cs"/>
            </a:endParaRPr>
          </a:p>
        </p:txBody>
      </p:sp>
    </p:spTree>
    <p:extLst>
      <p:ext uri="{BB962C8B-B14F-4D97-AF65-F5344CB8AC3E}">
        <p14:creationId xmlns:p14="http://schemas.microsoft.com/office/powerpoint/2010/main" val="1469577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Place</a:t>
            </a:r>
          </a:p>
        </p:txBody>
      </p:sp>
      <p:sp>
        <p:nvSpPr>
          <p:cNvPr id="4" name="Slide Number Placeholder 3"/>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3200" b="0" i="0" u="none" strike="noStrike" kern="1200" cap="all" spc="0" normalizeH="0" baseline="0" noProof="0" smtClean="0">
                <a:ln>
                  <a:noFill/>
                </a:ln>
                <a:solidFill>
                  <a:srgbClr val="B80E0F">
                    <a:lumMod val="50000"/>
                  </a:srgbClr>
                </a:solidFill>
                <a:effectLst/>
                <a:uLnTx/>
                <a:uFillTx/>
                <a:latin typeface="Impact" panose="020B080603090205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16</a:t>
            </a:fld>
            <a:endParaRPr kumimoji="0" lang="en-US" sz="3200" b="0" i="0" u="none" strike="noStrike" kern="1200" cap="all" spc="0" normalizeH="0" baseline="0" noProof="0" dirty="0">
              <a:ln>
                <a:noFill/>
              </a:ln>
              <a:solidFill>
                <a:srgbClr val="B80E0F">
                  <a:lumMod val="50000"/>
                </a:srgbClr>
              </a:solidFill>
              <a:effectLst/>
              <a:uLnTx/>
              <a:uFillTx/>
              <a:latin typeface="Impact" panose="020B0806030902050204"/>
              <a:ea typeface="+mn-ea"/>
              <a:cs typeface="+mn-cs"/>
            </a:endParaRPr>
          </a:p>
        </p:txBody>
      </p:sp>
      <p:sp>
        <p:nvSpPr>
          <p:cNvPr id="5" name="Oval 4">
            <a:extLst>
              <a:ext uri="{FF2B5EF4-FFF2-40B4-BE49-F238E27FC236}">
                <a16:creationId xmlns:a16="http://schemas.microsoft.com/office/drawing/2014/main" id="{6E22B37A-CCC7-4E5B-82F9-79A278CAA082}"/>
              </a:ext>
            </a:extLst>
          </p:cNvPr>
          <p:cNvSpPr/>
          <p:nvPr/>
        </p:nvSpPr>
        <p:spPr>
          <a:xfrm>
            <a:off x="2100016" y="2676061"/>
            <a:ext cx="728158" cy="728158"/>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nvGrpSpPr>
          <p:cNvPr id="6" name="Group 5">
            <a:extLst>
              <a:ext uri="{FF2B5EF4-FFF2-40B4-BE49-F238E27FC236}">
                <a16:creationId xmlns:a16="http://schemas.microsoft.com/office/drawing/2014/main" id="{153F4246-CEED-4D1E-87E9-AF831143E541}"/>
              </a:ext>
            </a:extLst>
          </p:cNvPr>
          <p:cNvGrpSpPr/>
          <p:nvPr/>
        </p:nvGrpSpPr>
        <p:grpSpPr>
          <a:xfrm>
            <a:off x="1645215" y="1925622"/>
            <a:ext cx="842445" cy="820793"/>
            <a:chOff x="1812406" y="2946170"/>
            <a:chExt cx="842445" cy="820793"/>
          </a:xfrm>
        </p:grpSpPr>
        <p:cxnSp>
          <p:nvCxnSpPr>
            <p:cNvPr id="7" name="Straight Connector 6">
              <a:extLst>
                <a:ext uri="{FF2B5EF4-FFF2-40B4-BE49-F238E27FC236}">
                  <a16:creationId xmlns:a16="http://schemas.microsoft.com/office/drawing/2014/main" id="{802F08CF-D4D1-4A39-96BE-CB97F61D162B}"/>
                </a:ext>
              </a:extLst>
            </p:cNvPr>
            <p:cNvCxnSpPr>
              <a:cxnSpLocks/>
            </p:cNvCxnSpPr>
            <p:nvPr/>
          </p:nvCxnSpPr>
          <p:spPr>
            <a:xfrm flipH="1" flipV="1">
              <a:off x="2277365" y="2946170"/>
              <a:ext cx="377486" cy="820793"/>
            </a:xfrm>
            <a:prstGeom prst="line">
              <a:avLst/>
            </a:prstGeom>
            <a:ln w="28575">
              <a:solidFill>
                <a:srgbClr val="EF3078"/>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5920BBA-8F71-4702-91A3-44392F84AAE5}"/>
                </a:ext>
              </a:extLst>
            </p:cNvPr>
            <p:cNvCxnSpPr>
              <a:cxnSpLocks/>
            </p:cNvCxnSpPr>
            <p:nvPr/>
          </p:nvCxnSpPr>
          <p:spPr>
            <a:xfrm flipH="1">
              <a:off x="1812406" y="2954946"/>
              <a:ext cx="471956" cy="0"/>
            </a:xfrm>
            <a:prstGeom prst="line">
              <a:avLst/>
            </a:prstGeom>
            <a:ln w="28575">
              <a:solidFill>
                <a:srgbClr val="EF3078"/>
              </a:solidFill>
            </a:ln>
          </p:spPr>
          <p:style>
            <a:lnRef idx="1">
              <a:schemeClr val="accent1"/>
            </a:lnRef>
            <a:fillRef idx="0">
              <a:schemeClr val="accent1"/>
            </a:fillRef>
            <a:effectRef idx="0">
              <a:schemeClr val="accent1"/>
            </a:effectRef>
            <a:fontRef idx="minor">
              <a:schemeClr val="tx1"/>
            </a:fontRef>
          </p:style>
        </p:cxnSp>
      </p:grpSp>
      <p:sp>
        <p:nvSpPr>
          <p:cNvPr id="9" name="Oval 8">
            <a:extLst>
              <a:ext uri="{FF2B5EF4-FFF2-40B4-BE49-F238E27FC236}">
                <a16:creationId xmlns:a16="http://schemas.microsoft.com/office/drawing/2014/main" id="{788C3841-127A-479B-94BD-220B2EDCAB6E}"/>
              </a:ext>
            </a:extLst>
          </p:cNvPr>
          <p:cNvSpPr/>
          <p:nvPr/>
        </p:nvSpPr>
        <p:spPr>
          <a:xfrm>
            <a:off x="3111729" y="2598705"/>
            <a:ext cx="1221014" cy="1221014"/>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nvGrpSpPr>
          <p:cNvPr id="10" name="Group 9">
            <a:extLst>
              <a:ext uri="{FF2B5EF4-FFF2-40B4-BE49-F238E27FC236}">
                <a16:creationId xmlns:a16="http://schemas.microsoft.com/office/drawing/2014/main" id="{7137FDAE-CE25-40E9-AFD7-49BA1463E3D5}"/>
              </a:ext>
            </a:extLst>
          </p:cNvPr>
          <p:cNvGrpSpPr/>
          <p:nvPr/>
        </p:nvGrpSpPr>
        <p:grpSpPr>
          <a:xfrm flipV="1">
            <a:off x="2907653" y="3792427"/>
            <a:ext cx="782545" cy="821366"/>
            <a:chOff x="1872307" y="2945596"/>
            <a:chExt cx="782545" cy="821366"/>
          </a:xfrm>
        </p:grpSpPr>
        <p:cxnSp>
          <p:nvCxnSpPr>
            <p:cNvPr id="11" name="Straight Connector 10">
              <a:extLst>
                <a:ext uri="{FF2B5EF4-FFF2-40B4-BE49-F238E27FC236}">
                  <a16:creationId xmlns:a16="http://schemas.microsoft.com/office/drawing/2014/main" id="{C83C8BAA-87B2-4130-A6CA-1525D506B1D2}"/>
                </a:ext>
              </a:extLst>
            </p:cNvPr>
            <p:cNvCxnSpPr>
              <a:cxnSpLocks/>
            </p:cNvCxnSpPr>
            <p:nvPr/>
          </p:nvCxnSpPr>
          <p:spPr>
            <a:xfrm flipH="1" flipV="1">
              <a:off x="2449965" y="2945884"/>
              <a:ext cx="204887" cy="821078"/>
            </a:xfrm>
            <a:prstGeom prst="line">
              <a:avLst/>
            </a:prstGeom>
            <a:ln w="28575">
              <a:solidFill>
                <a:srgbClr val="EE952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18D836A-5994-457C-AD4E-4304A9FBB1F8}"/>
                </a:ext>
              </a:extLst>
            </p:cNvPr>
            <p:cNvCxnSpPr>
              <a:cxnSpLocks/>
            </p:cNvCxnSpPr>
            <p:nvPr/>
          </p:nvCxnSpPr>
          <p:spPr>
            <a:xfrm flipH="1" flipV="1">
              <a:off x="1872307" y="2945596"/>
              <a:ext cx="589564" cy="0"/>
            </a:xfrm>
            <a:prstGeom prst="line">
              <a:avLst/>
            </a:prstGeom>
            <a:ln w="28575">
              <a:solidFill>
                <a:srgbClr val="EE9524"/>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12804901-3BC3-4B63-B57A-680C61064136}"/>
              </a:ext>
            </a:extLst>
          </p:cNvPr>
          <p:cNvGrpSpPr/>
          <p:nvPr/>
        </p:nvGrpSpPr>
        <p:grpSpPr>
          <a:xfrm>
            <a:off x="1072511" y="4093489"/>
            <a:ext cx="1849860" cy="1280446"/>
            <a:chOff x="978539" y="5072730"/>
            <a:chExt cx="1849860" cy="1280446"/>
          </a:xfrm>
        </p:grpSpPr>
        <p:sp>
          <p:nvSpPr>
            <p:cNvPr id="14" name="TextBox 13">
              <a:extLst>
                <a:ext uri="{FF2B5EF4-FFF2-40B4-BE49-F238E27FC236}">
                  <a16:creationId xmlns:a16="http://schemas.microsoft.com/office/drawing/2014/main" id="{3D4F678F-40B7-4440-9805-D7FF30FB7FC8}"/>
                </a:ext>
              </a:extLst>
            </p:cNvPr>
            <p:cNvSpPr txBox="1"/>
            <p:nvPr/>
          </p:nvSpPr>
          <p:spPr>
            <a:xfrm>
              <a:off x="2103586" y="5072730"/>
              <a:ext cx="724812" cy="46166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E9524"/>
                  </a:solidFill>
                  <a:effectLst/>
                  <a:uLnTx/>
                  <a:uFillTx/>
                  <a:latin typeface="Tw Cen MT" panose="020B0602020104020603" pitchFamily="34" charset="0"/>
                  <a:ea typeface="+mn-ea"/>
                  <a:cs typeface="+mn-cs"/>
                </a:rPr>
                <a:t>02</a:t>
              </a:r>
            </a:p>
          </p:txBody>
        </p:sp>
        <p:sp>
          <p:nvSpPr>
            <p:cNvPr id="15" name="TextBox 14">
              <a:extLst>
                <a:ext uri="{FF2B5EF4-FFF2-40B4-BE49-F238E27FC236}">
                  <a16:creationId xmlns:a16="http://schemas.microsoft.com/office/drawing/2014/main" id="{E3B5B3C4-08D7-4F80-905A-16D436C0F2EA}"/>
                </a:ext>
              </a:extLst>
            </p:cNvPr>
            <p:cNvSpPr txBox="1"/>
            <p:nvPr/>
          </p:nvSpPr>
          <p:spPr>
            <a:xfrm>
              <a:off x="978539" y="5391747"/>
              <a:ext cx="1849860" cy="70788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E9524"/>
                  </a:solidFill>
                  <a:effectLst/>
                  <a:uLnTx/>
                  <a:uFillTx/>
                  <a:latin typeface="Tw Cen MT" panose="020B0602020104020603" pitchFamily="34" charset="0"/>
                  <a:ea typeface="+mn-ea"/>
                  <a:cs typeface="+mn-cs"/>
                </a:rPr>
                <a:t>Selling Through Intermediaries</a:t>
              </a:r>
            </a:p>
          </p:txBody>
        </p:sp>
        <p:sp>
          <p:nvSpPr>
            <p:cNvPr id="16" name="TextBox 15">
              <a:extLst>
                <a:ext uri="{FF2B5EF4-FFF2-40B4-BE49-F238E27FC236}">
                  <a16:creationId xmlns:a16="http://schemas.microsoft.com/office/drawing/2014/main" id="{EAA698D6-61E6-47B4-977C-84FC3F7A291F}"/>
                </a:ext>
              </a:extLst>
            </p:cNvPr>
            <p:cNvSpPr txBox="1"/>
            <p:nvPr/>
          </p:nvSpPr>
          <p:spPr>
            <a:xfrm>
              <a:off x="1070233" y="5983844"/>
              <a:ext cx="1666472" cy="3693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w Cen MT" panose="020B0602020104020603" pitchFamily="34" charset="0"/>
                <a:ea typeface="+mn-ea"/>
                <a:cs typeface="+mn-cs"/>
              </a:endParaRPr>
            </a:p>
          </p:txBody>
        </p:sp>
      </p:grpSp>
      <p:sp>
        <p:nvSpPr>
          <p:cNvPr id="17" name="Oval 16">
            <a:extLst>
              <a:ext uri="{FF2B5EF4-FFF2-40B4-BE49-F238E27FC236}">
                <a16:creationId xmlns:a16="http://schemas.microsoft.com/office/drawing/2014/main" id="{BC59DA09-2750-4F0C-898C-08F0F54C4ACB}"/>
              </a:ext>
            </a:extLst>
          </p:cNvPr>
          <p:cNvSpPr/>
          <p:nvPr/>
        </p:nvSpPr>
        <p:spPr>
          <a:xfrm>
            <a:off x="5365464" y="2708755"/>
            <a:ext cx="1843314" cy="1843314"/>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nvGrpSpPr>
          <p:cNvPr id="18" name="Group 17">
            <a:extLst>
              <a:ext uri="{FF2B5EF4-FFF2-40B4-BE49-F238E27FC236}">
                <a16:creationId xmlns:a16="http://schemas.microsoft.com/office/drawing/2014/main" id="{B3BFFE84-C695-4D53-9EB1-6E3F023237F6}"/>
              </a:ext>
            </a:extLst>
          </p:cNvPr>
          <p:cNvGrpSpPr/>
          <p:nvPr/>
        </p:nvGrpSpPr>
        <p:grpSpPr>
          <a:xfrm>
            <a:off x="5256578" y="2000551"/>
            <a:ext cx="979247" cy="712482"/>
            <a:chOff x="4442225" y="2049196"/>
            <a:chExt cx="979247" cy="712482"/>
          </a:xfrm>
        </p:grpSpPr>
        <p:cxnSp>
          <p:nvCxnSpPr>
            <p:cNvPr id="19" name="Straight Connector 18">
              <a:extLst>
                <a:ext uri="{FF2B5EF4-FFF2-40B4-BE49-F238E27FC236}">
                  <a16:creationId xmlns:a16="http://schemas.microsoft.com/office/drawing/2014/main" id="{CDB6677B-8513-496A-A326-EDBAA2BA9403}"/>
                </a:ext>
              </a:extLst>
            </p:cNvPr>
            <p:cNvCxnSpPr>
              <a:cxnSpLocks/>
            </p:cNvCxnSpPr>
            <p:nvPr/>
          </p:nvCxnSpPr>
          <p:spPr>
            <a:xfrm flipH="1" flipV="1">
              <a:off x="5099050" y="2049196"/>
              <a:ext cx="322422" cy="712482"/>
            </a:xfrm>
            <a:prstGeom prst="line">
              <a:avLst/>
            </a:prstGeom>
            <a:ln w="28575">
              <a:solidFill>
                <a:srgbClr val="03A1A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003D7FC-94DB-4EDC-95C4-65A5F513BF89}"/>
                </a:ext>
              </a:extLst>
            </p:cNvPr>
            <p:cNvCxnSpPr>
              <a:cxnSpLocks/>
            </p:cNvCxnSpPr>
            <p:nvPr/>
          </p:nvCxnSpPr>
          <p:spPr>
            <a:xfrm flipH="1">
              <a:off x="4442225" y="2051577"/>
              <a:ext cx="666349" cy="0"/>
            </a:xfrm>
            <a:prstGeom prst="line">
              <a:avLst/>
            </a:prstGeom>
            <a:ln w="28575">
              <a:solidFill>
                <a:srgbClr val="03A1A4"/>
              </a:solidFill>
            </a:ln>
          </p:spPr>
          <p:style>
            <a:lnRef idx="1">
              <a:schemeClr val="accent1"/>
            </a:lnRef>
            <a:fillRef idx="0">
              <a:schemeClr val="accent1"/>
            </a:fillRef>
            <a:effectRef idx="0">
              <a:schemeClr val="accent1"/>
            </a:effectRef>
            <a:fontRef idx="minor">
              <a:schemeClr val="tx1"/>
            </a:fontRef>
          </p:style>
        </p:cxnSp>
      </p:grpSp>
      <p:sp>
        <p:nvSpPr>
          <p:cNvPr id="21" name="Oval 20">
            <a:extLst>
              <a:ext uri="{FF2B5EF4-FFF2-40B4-BE49-F238E27FC236}">
                <a16:creationId xmlns:a16="http://schemas.microsoft.com/office/drawing/2014/main" id="{3F5A07E2-72FE-479E-9CC4-3AE297809FA7}"/>
              </a:ext>
            </a:extLst>
          </p:cNvPr>
          <p:cNvSpPr/>
          <p:nvPr/>
        </p:nvSpPr>
        <p:spPr>
          <a:xfrm>
            <a:off x="8150785" y="2825420"/>
            <a:ext cx="1371602" cy="137160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nvGrpSpPr>
          <p:cNvPr id="22" name="Group 21">
            <a:extLst>
              <a:ext uri="{FF2B5EF4-FFF2-40B4-BE49-F238E27FC236}">
                <a16:creationId xmlns:a16="http://schemas.microsoft.com/office/drawing/2014/main" id="{C6E9A218-B141-4BD3-841A-BAB462C9175B}"/>
              </a:ext>
            </a:extLst>
          </p:cNvPr>
          <p:cNvGrpSpPr/>
          <p:nvPr/>
        </p:nvGrpSpPr>
        <p:grpSpPr>
          <a:xfrm flipH="1" flipV="1">
            <a:off x="8765880" y="4162030"/>
            <a:ext cx="743262" cy="539365"/>
            <a:chOff x="1929808" y="3262589"/>
            <a:chExt cx="743262" cy="539365"/>
          </a:xfrm>
        </p:grpSpPr>
        <p:cxnSp>
          <p:nvCxnSpPr>
            <p:cNvPr id="23" name="Straight Connector 22">
              <a:extLst>
                <a:ext uri="{FF2B5EF4-FFF2-40B4-BE49-F238E27FC236}">
                  <a16:creationId xmlns:a16="http://schemas.microsoft.com/office/drawing/2014/main" id="{F7309261-EAF4-4065-B34C-74D63998B1F8}"/>
                </a:ext>
              </a:extLst>
            </p:cNvPr>
            <p:cNvCxnSpPr>
              <a:cxnSpLocks/>
            </p:cNvCxnSpPr>
            <p:nvPr/>
          </p:nvCxnSpPr>
          <p:spPr>
            <a:xfrm flipH="1" flipV="1">
              <a:off x="2392240" y="3262589"/>
              <a:ext cx="280830" cy="53936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F2BC3B5-DB71-4C84-AF89-168445886399}"/>
                </a:ext>
              </a:extLst>
            </p:cNvPr>
            <p:cNvCxnSpPr>
              <a:cxnSpLocks/>
            </p:cNvCxnSpPr>
            <p:nvPr/>
          </p:nvCxnSpPr>
          <p:spPr>
            <a:xfrm flipH="1">
              <a:off x="1929808" y="3264970"/>
              <a:ext cx="471956"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948E0E04-F6AD-4204-A734-B8A0EC1E885D}"/>
              </a:ext>
            </a:extLst>
          </p:cNvPr>
          <p:cNvGrpSpPr/>
          <p:nvPr/>
        </p:nvGrpSpPr>
        <p:grpSpPr>
          <a:xfrm>
            <a:off x="9516285" y="4169746"/>
            <a:ext cx="1923101" cy="990459"/>
            <a:chOff x="9146176" y="5273815"/>
            <a:chExt cx="1923101" cy="990459"/>
          </a:xfrm>
        </p:grpSpPr>
        <p:sp>
          <p:nvSpPr>
            <p:cNvPr id="26" name="TextBox 25">
              <a:extLst>
                <a:ext uri="{FF2B5EF4-FFF2-40B4-BE49-F238E27FC236}">
                  <a16:creationId xmlns:a16="http://schemas.microsoft.com/office/drawing/2014/main" id="{4DD90853-2F30-480A-A4BC-AF61CA243D4E}"/>
                </a:ext>
              </a:extLst>
            </p:cNvPr>
            <p:cNvSpPr txBox="1"/>
            <p:nvPr/>
          </p:nvSpPr>
          <p:spPr>
            <a:xfrm>
              <a:off x="9146176" y="5273815"/>
              <a:ext cx="72481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F0"/>
                  </a:solidFill>
                  <a:effectLst/>
                  <a:uLnTx/>
                  <a:uFillTx/>
                  <a:latin typeface="Tw Cen MT" panose="020B0602020104020603" pitchFamily="34" charset="0"/>
                  <a:ea typeface="+mn-ea"/>
                  <a:cs typeface="+mn-cs"/>
                </a:rPr>
                <a:t>04</a:t>
              </a:r>
            </a:p>
          </p:txBody>
        </p:sp>
        <p:sp>
          <p:nvSpPr>
            <p:cNvPr id="27" name="TextBox 26">
              <a:extLst>
                <a:ext uri="{FF2B5EF4-FFF2-40B4-BE49-F238E27FC236}">
                  <a16:creationId xmlns:a16="http://schemas.microsoft.com/office/drawing/2014/main" id="{13DF5F7D-8517-4858-B26A-117AEF6AD00D}"/>
                </a:ext>
              </a:extLst>
            </p:cNvPr>
            <p:cNvSpPr txBox="1"/>
            <p:nvPr/>
          </p:nvSpPr>
          <p:spPr>
            <a:xfrm>
              <a:off x="9152127" y="5593585"/>
              <a:ext cx="191715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F0"/>
                  </a:solidFill>
                  <a:effectLst/>
                  <a:uLnTx/>
                  <a:uFillTx/>
                  <a:latin typeface="Tw Cen MT" panose="020B0602020104020603" pitchFamily="34" charset="0"/>
                  <a:ea typeface="+mn-ea"/>
                  <a:cs typeface="+mn-cs"/>
                </a:rPr>
                <a:t>Reverse channels</a:t>
              </a:r>
            </a:p>
          </p:txBody>
        </p:sp>
        <p:sp>
          <p:nvSpPr>
            <p:cNvPr id="28" name="TextBox 27">
              <a:extLst>
                <a:ext uri="{FF2B5EF4-FFF2-40B4-BE49-F238E27FC236}">
                  <a16:creationId xmlns:a16="http://schemas.microsoft.com/office/drawing/2014/main" id="{17A15540-6995-437A-A59D-F899A6BCCE03}"/>
                </a:ext>
              </a:extLst>
            </p:cNvPr>
            <p:cNvSpPr txBox="1"/>
            <p:nvPr/>
          </p:nvSpPr>
          <p:spPr>
            <a:xfrm>
              <a:off x="9146176" y="5894942"/>
              <a:ext cx="166647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w Cen MT" panose="020B0602020104020603" pitchFamily="34" charset="0"/>
                <a:ea typeface="+mn-ea"/>
                <a:cs typeface="+mn-cs"/>
              </a:endParaRPr>
            </a:p>
          </p:txBody>
        </p:sp>
      </p:grpSp>
      <p:grpSp>
        <p:nvGrpSpPr>
          <p:cNvPr id="29" name="Group 28">
            <a:extLst>
              <a:ext uri="{FF2B5EF4-FFF2-40B4-BE49-F238E27FC236}">
                <a16:creationId xmlns:a16="http://schemas.microsoft.com/office/drawing/2014/main" id="{7D06F0A7-DAC2-4C40-B732-014C20C2F6D5}"/>
              </a:ext>
            </a:extLst>
          </p:cNvPr>
          <p:cNvGrpSpPr/>
          <p:nvPr/>
        </p:nvGrpSpPr>
        <p:grpSpPr>
          <a:xfrm>
            <a:off x="74909" y="1379715"/>
            <a:ext cx="1666472" cy="1544457"/>
            <a:chOff x="66260" y="2411599"/>
            <a:chExt cx="1666472" cy="1544457"/>
          </a:xfrm>
        </p:grpSpPr>
        <p:sp>
          <p:nvSpPr>
            <p:cNvPr id="30" name="TextBox 29">
              <a:extLst>
                <a:ext uri="{FF2B5EF4-FFF2-40B4-BE49-F238E27FC236}">
                  <a16:creationId xmlns:a16="http://schemas.microsoft.com/office/drawing/2014/main" id="{FECAEFF9-14F9-420B-B81B-1A2D424B5A63}"/>
                </a:ext>
              </a:extLst>
            </p:cNvPr>
            <p:cNvSpPr txBox="1"/>
            <p:nvPr/>
          </p:nvSpPr>
          <p:spPr>
            <a:xfrm>
              <a:off x="1007919" y="2411599"/>
              <a:ext cx="724812" cy="83099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F3078"/>
                  </a:solidFill>
                  <a:effectLst/>
                  <a:uLnTx/>
                  <a:uFillTx/>
                  <a:latin typeface="Tw Cen MT" panose="020B0602020104020603" pitchFamily="34" charset="0"/>
                  <a:ea typeface="+mn-ea"/>
                  <a:cs typeface="+mn-cs"/>
                </a:rPr>
                <a:t>01</a:t>
              </a:r>
            </a:p>
          </p:txBody>
        </p:sp>
        <p:sp>
          <p:nvSpPr>
            <p:cNvPr id="31" name="TextBox 30">
              <a:extLst>
                <a:ext uri="{FF2B5EF4-FFF2-40B4-BE49-F238E27FC236}">
                  <a16:creationId xmlns:a16="http://schemas.microsoft.com/office/drawing/2014/main" id="{2E7256DD-6317-492A-853D-B93DE998E24A}"/>
                </a:ext>
              </a:extLst>
            </p:cNvPr>
            <p:cNvSpPr txBox="1"/>
            <p:nvPr/>
          </p:nvSpPr>
          <p:spPr>
            <a:xfrm>
              <a:off x="66260" y="2730616"/>
              <a:ext cx="1666472"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F3078"/>
                  </a:solidFill>
                  <a:effectLst/>
                  <a:uLnTx/>
                  <a:uFillTx/>
                  <a:latin typeface="Tw Cen MT" panose="020B0602020104020603" pitchFamily="34" charset="0"/>
                  <a:ea typeface="+mn-ea"/>
                  <a:cs typeface="+mn-cs"/>
                </a:rPr>
                <a:t>Direct selling</a:t>
              </a:r>
            </a:p>
          </p:txBody>
        </p:sp>
        <p:sp>
          <p:nvSpPr>
            <p:cNvPr id="32" name="TextBox 31">
              <a:extLst>
                <a:ext uri="{FF2B5EF4-FFF2-40B4-BE49-F238E27FC236}">
                  <a16:creationId xmlns:a16="http://schemas.microsoft.com/office/drawing/2014/main" id="{2574B3F8-38B1-4C77-944D-B357C5A8510F}"/>
                </a:ext>
              </a:extLst>
            </p:cNvPr>
            <p:cNvSpPr txBox="1"/>
            <p:nvPr/>
          </p:nvSpPr>
          <p:spPr>
            <a:xfrm>
              <a:off x="66260" y="3032726"/>
              <a:ext cx="1666472" cy="92333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w Cen MT" panose="020B0602020104020603" pitchFamily="34" charset="0"/>
                  <a:ea typeface="+mn-ea"/>
                  <a:cs typeface="+mn-cs"/>
                </a:rPr>
                <a:t>Sell products directly to customer</a:t>
              </a:r>
            </a:p>
          </p:txBody>
        </p:sp>
      </p:grpSp>
      <p:grpSp>
        <p:nvGrpSpPr>
          <p:cNvPr id="33" name="Group 32">
            <a:extLst>
              <a:ext uri="{FF2B5EF4-FFF2-40B4-BE49-F238E27FC236}">
                <a16:creationId xmlns:a16="http://schemas.microsoft.com/office/drawing/2014/main" id="{D9DD4B7F-8A71-49A3-BC05-44E26D841E62}"/>
              </a:ext>
            </a:extLst>
          </p:cNvPr>
          <p:cNvGrpSpPr/>
          <p:nvPr/>
        </p:nvGrpSpPr>
        <p:grpSpPr>
          <a:xfrm>
            <a:off x="3485311" y="1470567"/>
            <a:ext cx="1838862" cy="990459"/>
            <a:chOff x="2593839" y="1552263"/>
            <a:chExt cx="1838862" cy="990459"/>
          </a:xfrm>
        </p:grpSpPr>
        <p:sp>
          <p:nvSpPr>
            <p:cNvPr id="34" name="TextBox 33">
              <a:extLst>
                <a:ext uri="{FF2B5EF4-FFF2-40B4-BE49-F238E27FC236}">
                  <a16:creationId xmlns:a16="http://schemas.microsoft.com/office/drawing/2014/main" id="{C2359718-1C0E-45C6-99D0-A3CB1814E621}"/>
                </a:ext>
              </a:extLst>
            </p:cNvPr>
            <p:cNvSpPr txBox="1"/>
            <p:nvPr/>
          </p:nvSpPr>
          <p:spPr>
            <a:xfrm>
              <a:off x="3707888" y="1552263"/>
              <a:ext cx="724812" cy="46166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3A1A4"/>
                  </a:solidFill>
                  <a:effectLst/>
                  <a:uLnTx/>
                  <a:uFillTx/>
                  <a:latin typeface="Tw Cen MT" panose="020B0602020104020603" pitchFamily="34" charset="0"/>
                  <a:ea typeface="+mn-ea"/>
                  <a:cs typeface="+mn-cs"/>
                </a:rPr>
                <a:t>03</a:t>
              </a:r>
            </a:p>
          </p:txBody>
        </p:sp>
        <p:sp>
          <p:nvSpPr>
            <p:cNvPr id="35" name="TextBox 34">
              <a:extLst>
                <a:ext uri="{FF2B5EF4-FFF2-40B4-BE49-F238E27FC236}">
                  <a16:creationId xmlns:a16="http://schemas.microsoft.com/office/drawing/2014/main" id="{83347D2D-8F9E-424F-8379-EE81B97BB648}"/>
                </a:ext>
              </a:extLst>
            </p:cNvPr>
            <p:cNvSpPr txBox="1"/>
            <p:nvPr/>
          </p:nvSpPr>
          <p:spPr>
            <a:xfrm>
              <a:off x="2593839" y="1871280"/>
              <a:ext cx="1838862"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3A1A4"/>
                  </a:solidFill>
                  <a:effectLst/>
                  <a:uLnTx/>
                  <a:uFillTx/>
                  <a:latin typeface="Tw Cen MT" panose="020B0602020104020603" pitchFamily="34" charset="0"/>
                  <a:ea typeface="+mn-ea"/>
                  <a:cs typeface="+mn-cs"/>
                </a:rPr>
                <a:t>Dual distribution</a:t>
              </a:r>
            </a:p>
          </p:txBody>
        </p:sp>
        <p:sp>
          <p:nvSpPr>
            <p:cNvPr id="36" name="TextBox 35">
              <a:extLst>
                <a:ext uri="{FF2B5EF4-FFF2-40B4-BE49-F238E27FC236}">
                  <a16:creationId xmlns:a16="http://schemas.microsoft.com/office/drawing/2014/main" id="{3509C4E9-4A75-455E-A51D-C315238BC112}"/>
                </a:ext>
              </a:extLst>
            </p:cNvPr>
            <p:cNvSpPr txBox="1"/>
            <p:nvPr/>
          </p:nvSpPr>
          <p:spPr>
            <a:xfrm>
              <a:off x="2766229" y="2173390"/>
              <a:ext cx="1666472" cy="3693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w Cen MT" panose="020B0602020104020603" pitchFamily="34" charset="0"/>
                <a:ea typeface="+mn-ea"/>
                <a:cs typeface="+mn-cs"/>
              </a:endParaRPr>
            </a:p>
          </p:txBody>
        </p:sp>
      </p:grpSp>
      <p:pic>
        <p:nvPicPr>
          <p:cNvPr id="37" name="Pictur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5012" y="2662645"/>
            <a:ext cx="732778" cy="732778"/>
          </a:xfrm>
          <a:prstGeom prst="rect">
            <a:avLst/>
          </a:prstGeom>
        </p:spPr>
      </p:pic>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2140" y="2877200"/>
            <a:ext cx="720191" cy="720191"/>
          </a:xfrm>
          <a:prstGeom prst="rect">
            <a:avLst/>
          </a:prstGeom>
        </p:spPr>
      </p:pic>
      <p:pic>
        <p:nvPicPr>
          <p:cNvPr id="39"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6825" y="3017095"/>
            <a:ext cx="1160592" cy="1160592"/>
          </a:xfrm>
          <a:prstGeom prst="rect">
            <a:avLst/>
          </a:prstGeom>
        </p:spPr>
      </p:pic>
      <p:pic>
        <p:nvPicPr>
          <p:cNvPr id="40" name="Pictur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1499" y="2949900"/>
            <a:ext cx="1209131" cy="1209131"/>
          </a:xfrm>
          <a:prstGeom prst="rect">
            <a:avLst/>
          </a:prstGeom>
        </p:spPr>
      </p:pic>
    </p:spTree>
    <p:extLst>
      <p:ext uri="{BB962C8B-B14F-4D97-AF65-F5344CB8AC3E}">
        <p14:creationId xmlns:p14="http://schemas.microsoft.com/office/powerpoint/2010/main" val="2273825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place</a:t>
            </a:r>
          </a:p>
        </p:txBody>
      </p:sp>
      <p:sp>
        <p:nvSpPr>
          <p:cNvPr id="3" name="Content Placeholder 2"/>
          <p:cNvSpPr>
            <a:spLocks noGrp="1"/>
          </p:cNvSpPr>
          <p:nvPr>
            <p:ph sz="quarter" idx="13"/>
          </p:nvPr>
        </p:nvSpPr>
        <p:spPr>
          <a:xfrm>
            <a:off x="687976" y="1457865"/>
            <a:ext cx="10394707" cy="3079958"/>
          </a:xfrm>
        </p:spPr>
        <p:txBody>
          <a:bodyPr/>
          <a:lstStyle/>
          <a:p>
            <a:pPr lvl="0"/>
            <a:r>
              <a:rPr lang="en-US" dirty="0"/>
              <a:t>Marketing channels available</a:t>
            </a:r>
          </a:p>
          <a:p>
            <a:pPr lvl="1">
              <a:buFont typeface="Wingdings" panose="05000000000000000000" pitchFamily="2" charset="2"/>
              <a:buChar char="ü"/>
            </a:pPr>
            <a:r>
              <a:rPr lang="en-US" dirty="0">
                <a:latin typeface="Century Gothic" panose="020B0502020202020204" pitchFamily="34" charset="0"/>
              </a:rPr>
              <a:t>Direct Selling</a:t>
            </a:r>
          </a:p>
          <a:p>
            <a:pPr lvl="1">
              <a:buFont typeface="Wingdings" panose="05000000000000000000" pitchFamily="2" charset="2"/>
              <a:buChar char="ü"/>
            </a:pPr>
            <a:r>
              <a:rPr lang="en-US" dirty="0">
                <a:latin typeface="Century Gothic" panose="020B0502020202020204" pitchFamily="34" charset="0"/>
              </a:rPr>
              <a:t>Selling Through Intermediaries</a:t>
            </a:r>
          </a:p>
          <a:p>
            <a:pPr lvl="1">
              <a:buFont typeface="Wingdings" panose="05000000000000000000" pitchFamily="2" charset="2"/>
              <a:buChar char="ü"/>
            </a:pPr>
            <a:r>
              <a:rPr lang="en-US" dirty="0">
                <a:latin typeface="Century Gothic" panose="020B0502020202020204" pitchFamily="34" charset="0"/>
              </a:rPr>
              <a:t>Dual Distribution</a:t>
            </a:r>
          </a:p>
          <a:p>
            <a:pPr lvl="1">
              <a:buFont typeface="Wingdings" panose="05000000000000000000" pitchFamily="2" charset="2"/>
              <a:buChar char="ü"/>
            </a:pPr>
            <a:r>
              <a:rPr lang="en-US" dirty="0">
                <a:latin typeface="Century Gothic" panose="020B0502020202020204" pitchFamily="34" charset="0"/>
              </a:rPr>
              <a:t>Reverse Channels</a:t>
            </a:r>
          </a:p>
          <a:p>
            <a:endParaRPr lang="en-US" dirty="0"/>
          </a:p>
        </p:txBody>
      </p:sp>
      <p:sp>
        <p:nvSpPr>
          <p:cNvPr id="4" name="Content Placeholder 2"/>
          <p:cNvSpPr txBox="1">
            <a:spLocks/>
          </p:cNvSpPr>
          <p:nvPr/>
        </p:nvSpPr>
        <p:spPr>
          <a:xfrm>
            <a:off x="687976" y="3773358"/>
            <a:ext cx="10394707" cy="1294291"/>
          </a:xfrm>
          <a:prstGeom prst="rect">
            <a:avLst/>
          </a:prstGeom>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r>
              <a:rPr lang="en-US"/>
              <a:t>Transportation, warehousing, and inventory control</a:t>
            </a:r>
          </a:p>
          <a:p>
            <a:pPr marL="0" indent="0">
              <a:buFont typeface="Arial" panose="020B0604020202020204" pitchFamily="34" charset="0"/>
              <a:buNone/>
            </a:pP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17</a:t>
            </a:fld>
            <a:endParaRPr lang="en-US" dirty="0"/>
          </a:p>
        </p:txBody>
      </p:sp>
    </p:spTree>
    <p:extLst>
      <p:ext uri="{BB962C8B-B14F-4D97-AF65-F5344CB8AC3E}">
        <p14:creationId xmlns:p14="http://schemas.microsoft.com/office/powerpoint/2010/main" val="4466338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place</a:t>
            </a:r>
          </a:p>
        </p:txBody>
      </p:sp>
      <p:sp>
        <p:nvSpPr>
          <p:cNvPr id="4" name="Slide Number Placeholder 3"/>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3200" b="0" i="0" u="none" strike="noStrike" kern="1200" cap="all" spc="0" normalizeH="0" baseline="0" noProof="0" smtClean="0">
                <a:ln>
                  <a:noFill/>
                </a:ln>
                <a:solidFill>
                  <a:srgbClr val="B80E0F">
                    <a:lumMod val="50000"/>
                  </a:srgbClr>
                </a:solidFill>
                <a:effectLst/>
                <a:uLnTx/>
                <a:uFillTx/>
                <a:latin typeface="Impact" panose="020B080603090205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18</a:t>
            </a:fld>
            <a:endParaRPr kumimoji="0" lang="en-US" sz="3200" b="0" i="0" u="none" strike="noStrike" kern="1200" cap="all" spc="0" normalizeH="0" baseline="0" noProof="0" dirty="0">
              <a:ln>
                <a:noFill/>
              </a:ln>
              <a:solidFill>
                <a:srgbClr val="B80E0F">
                  <a:lumMod val="50000"/>
                </a:srgbClr>
              </a:solidFill>
              <a:effectLst/>
              <a:uLnTx/>
              <a:uFillTx/>
              <a:latin typeface="Impact" panose="020B0806030902050204"/>
              <a:ea typeface="+mn-ea"/>
              <a:cs typeface="+mn-cs"/>
            </a:endParaRPr>
          </a:p>
        </p:txBody>
      </p:sp>
      <p:sp>
        <p:nvSpPr>
          <p:cNvPr id="5" name="Content Placeholder 2"/>
          <p:cNvSpPr txBox="1">
            <a:spLocks noGrp="1"/>
          </p:cNvSpPr>
          <p:nvPr>
            <p:ph sz="quarter" idx="13"/>
          </p:nvPr>
        </p:nvSpPr>
        <p:spPr>
          <a:prstGeom prst="rect">
            <a:avLst/>
          </a:prstGeom>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r>
              <a:rPr lang="en-US" dirty="0"/>
              <a:t>Transportation, warehousing, and inventory control</a:t>
            </a:r>
          </a:p>
          <a:p>
            <a:pPr lvl="1"/>
            <a:r>
              <a:rPr lang="en-US" dirty="0"/>
              <a:t>Transportation: how we transport our product to customer with good delivery performance, good condition of the goods, and low cost. Ex: Truck, rail, water, pipeline, and air.</a:t>
            </a:r>
          </a:p>
          <a:p>
            <a:pPr lvl="1"/>
            <a:r>
              <a:rPr lang="en-US" dirty="0"/>
              <a:t>Inventory control: maintain the balance between carrying too much inventory and too little. Ex: JUST-IN-TIME logistics systems, small inventories enough for a few days of operation then new supplies will be available when needed.</a:t>
            </a:r>
          </a:p>
          <a:p>
            <a:pPr lvl="1"/>
            <a:r>
              <a:rPr lang="en-US" dirty="0"/>
              <a:t>Warehousing: a company must decide on how many and what type of warehouse and where they will be located. Ex: Storage warehouse and distribution center.</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6908145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promotion</a:t>
            </a:r>
          </a:p>
        </p:txBody>
      </p:sp>
      <p:sp>
        <p:nvSpPr>
          <p:cNvPr id="3" name="Content Placeholder 2"/>
          <p:cNvSpPr>
            <a:spLocks noGrp="1"/>
          </p:cNvSpPr>
          <p:nvPr>
            <p:ph sz="quarter" idx="13"/>
          </p:nvPr>
        </p:nvSpPr>
        <p:spPr>
          <a:xfrm>
            <a:off x="685801" y="1406105"/>
            <a:ext cx="10394707" cy="1665227"/>
          </a:xfrm>
        </p:spPr>
        <p:txBody>
          <a:bodyPr/>
          <a:lstStyle/>
          <a:p>
            <a:r>
              <a:rPr lang="en-US" dirty="0"/>
              <a:t>Promotion: </a:t>
            </a:r>
            <a:r>
              <a:rPr lang="en-US" dirty="0">
                <a:latin typeface="Century Gothic" panose="020B0502020202020204" pitchFamily="34" charset="0"/>
              </a:rPr>
              <a:t>The art of communicating a product’s benefits to customers and convincing them to acquire the product once, or, ideally, a repeated number of times. </a:t>
            </a:r>
          </a:p>
        </p:txBody>
      </p:sp>
      <p:sp>
        <p:nvSpPr>
          <p:cNvPr id="4" name="Slide Number Placeholder 3"/>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3200" b="0" i="0" u="none" strike="noStrike" kern="1200" cap="all" spc="0" normalizeH="0" baseline="0" noProof="0" smtClean="0">
                <a:ln>
                  <a:noFill/>
                </a:ln>
                <a:solidFill>
                  <a:srgbClr val="B80E0F">
                    <a:lumMod val="50000"/>
                  </a:srgbClr>
                </a:solidFill>
                <a:effectLst/>
                <a:uLnTx/>
                <a:uFillTx/>
                <a:latin typeface="Impact" panose="020B080603090205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19</a:t>
            </a:fld>
            <a:endParaRPr kumimoji="0" lang="en-US" sz="3200" b="0" i="0" u="none" strike="noStrike" kern="1200" cap="all" spc="0" normalizeH="0" baseline="0" noProof="0" dirty="0">
              <a:ln>
                <a:noFill/>
              </a:ln>
              <a:solidFill>
                <a:srgbClr val="B80E0F">
                  <a:lumMod val="50000"/>
                </a:srgbClr>
              </a:solidFill>
              <a:effectLst/>
              <a:uLnTx/>
              <a:uFillTx/>
              <a:latin typeface="Impact" panose="020B0806030902050204"/>
              <a:ea typeface="+mn-ea"/>
              <a:cs typeface="+mn-cs"/>
            </a:endParaRPr>
          </a:p>
        </p:txBody>
      </p:sp>
    </p:spTree>
    <p:extLst>
      <p:ext uri="{BB962C8B-B14F-4D97-AF65-F5344CB8AC3E}">
        <p14:creationId xmlns:p14="http://schemas.microsoft.com/office/powerpoint/2010/main" val="2122904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1437" y="727969"/>
            <a:ext cx="7927759" cy="4616648"/>
          </a:xfrm>
          <a:prstGeom prst="rect">
            <a:avLst/>
          </a:prstGeom>
          <a:noFill/>
        </p:spPr>
        <p:txBody>
          <a:bodyPr wrap="square" rtlCol="0">
            <a:spAutoFit/>
          </a:bodyPr>
          <a:lstStyle/>
          <a:p>
            <a:pPr marL="346075" indent="-61913"/>
            <a:r>
              <a:rPr lang="en-US" sz="2400" dirty="0"/>
              <a:t>Contents:</a:t>
            </a:r>
          </a:p>
          <a:p>
            <a:pPr marL="346075" indent="-346075">
              <a:lnSpc>
                <a:spcPct val="150000"/>
              </a:lnSpc>
              <a:buAutoNum type="arabicPeriod"/>
            </a:pPr>
            <a:r>
              <a:rPr lang="en-US" sz="2400" dirty="0"/>
              <a:t>Introduction </a:t>
            </a:r>
          </a:p>
          <a:p>
            <a:pPr marL="346075" indent="-346075">
              <a:lnSpc>
                <a:spcPct val="150000"/>
              </a:lnSpc>
              <a:buAutoNum type="arabicPeriod"/>
            </a:pPr>
            <a:r>
              <a:rPr lang="en-US" sz="2400" dirty="0"/>
              <a:t>Product</a:t>
            </a:r>
          </a:p>
          <a:p>
            <a:pPr marL="346075" indent="-346075">
              <a:lnSpc>
                <a:spcPct val="150000"/>
              </a:lnSpc>
              <a:buAutoNum type="arabicPeriod"/>
            </a:pPr>
            <a:r>
              <a:rPr lang="en-US" sz="2400" dirty="0"/>
              <a:t>Price</a:t>
            </a:r>
          </a:p>
          <a:p>
            <a:pPr marL="346075" indent="-346075">
              <a:lnSpc>
                <a:spcPct val="150000"/>
              </a:lnSpc>
              <a:buAutoNum type="arabicPeriod"/>
            </a:pPr>
            <a:r>
              <a:rPr lang="en-US" sz="2400" dirty="0"/>
              <a:t>Place</a:t>
            </a:r>
          </a:p>
          <a:p>
            <a:pPr marL="346075" indent="-346075">
              <a:lnSpc>
                <a:spcPct val="150000"/>
              </a:lnSpc>
              <a:buAutoNum type="arabicPeriod"/>
            </a:pPr>
            <a:r>
              <a:rPr lang="en-US" sz="2400" dirty="0"/>
              <a:t>Promotion</a:t>
            </a:r>
          </a:p>
          <a:p>
            <a:pPr marL="346075" indent="-346075">
              <a:lnSpc>
                <a:spcPct val="150000"/>
              </a:lnSpc>
              <a:buAutoNum type="arabicPeriod"/>
            </a:pPr>
            <a:r>
              <a:rPr lang="en-US" sz="2400" dirty="0"/>
              <a:t>Case Study</a:t>
            </a:r>
          </a:p>
          <a:p>
            <a:endParaRPr lang="en-US" dirty="0"/>
          </a:p>
          <a:p>
            <a:endParaRPr lang="en-US" dirty="0"/>
          </a:p>
          <a:p>
            <a:endParaRPr lang="en-US" dirty="0"/>
          </a:p>
        </p:txBody>
      </p:sp>
      <p:sp>
        <p:nvSpPr>
          <p:cNvPr id="2" name="Slide Number Placeholder 1"/>
          <p:cNvSpPr>
            <a:spLocks noGrp="1"/>
          </p:cNvSpPr>
          <p:nvPr>
            <p:ph type="sldNum" sz="quarter" idx="12"/>
          </p:nvPr>
        </p:nvSpPr>
        <p:spPr/>
        <p:txBody>
          <a:bodyPr/>
          <a:lstStyle/>
          <a:p>
            <a:fld id="{6D22F896-40B5-4ADD-8801-0D06FADFA095}" type="slidenum">
              <a:rPr lang="en-US" smtClean="0"/>
              <a:t>2</a:t>
            </a:fld>
            <a:endParaRPr lang="en-US" dirty="0"/>
          </a:p>
        </p:txBody>
      </p:sp>
    </p:spTree>
    <p:extLst>
      <p:ext uri="{BB962C8B-B14F-4D97-AF65-F5344CB8AC3E}">
        <p14:creationId xmlns:p14="http://schemas.microsoft.com/office/powerpoint/2010/main" val="2892169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promotion</a:t>
            </a:r>
          </a:p>
        </p:txBody>
      </p:sp>
      <p:sp>
        <p:nvSpPr>
          <p:cNvPr id="3" name="Content Placeholder 2"/>
          <p:cNvSpPr>
            <a:spLocks noGrp="1"/>
          </p:cNvSpPr>
          <p:nvPr>
            <p:ph sz="quarter" idx="13"/>
          </p:nvPr>
        </p:nvSpPr>
        <p:spPr>
          <a:xfrm>
            <a:off x="685801" y="1632075"/>
            <a:ext cx="10761452" cy="3914710"/>
          </a:xfrm>
        </p:spPr>
        <p:txBody>
          <a:bodyPr>
            <a:normAutofit fontScale="85000" lnSpcReduction="20000"/>
          </a:bodyPr>
          <a:lstStyle/>
          <a:p>
            <a:pPr marL="0" indent="0">
              <a:buNone/>
            </a:pPr>
            <a:r>
              <a:rPr lang="en-US" dirty="0"/>
              <a:t>The major promotion tools are defined as follows:</a:t>
            </a:r>
          </a:p>
          <a:p>
            <a:r>
              <a:rPr lang="en-US" dirty="0">
                <a:latin typeface="Century Gothic" panose="020B0502020202020204" pitchFamily="34" charset="0"/>
              </a:rPr>
              <a:t>Advertising</a:t>
            </a:r>
          </a:p>
          <a:p>
            <a:r>
              <a:rPr lang="en-US" dirty="0">
                <a:latin typeface="Century Gothic" panose="020B0502020202020204" pitchFamily="34" charset="0"/>
              </a:rPr>
              <a:t>Sale promotion</a:t>
            </a:r>
          </a:p>
          <a:p>
            <a:r>
              <a:rPr lang="en-US" dirty="0">
                <a:latin typeface="Century Gothic" panose="020B0502020202020204" pitchFamily="34" charset="0"/>
              </a:rPr>
              <a:t>Personal selling</a:t>
            </a:r>
          </a:p>
          <a:p>
            <a:r>
              <a:rPr lang="en-US" dirty="0">
                <a:latin typeface="Century Gothic" panose="020B0502020202020204" pitchFamily="34" charset="0"/>
              </a:rPr>
              <a:t>Public relations</a:t>
            </a:r>
          </a:p>
          <a:p>
            <a:r>
              <a:rPr lang="en-US" dirty="0">
                <a:latin typeface="Century Gothic" panose="020B0502020202020204" pitchFamily="34" charset="0"/>
              </a:rPr>
              <a:t>Direct and digital marketing</a:t>
            </a:r>
          </a:p>
          <a:p>
            <a:r>
              <a:rPr lang="en-US" dirty="0">
                <a:latin typeface="Century Gothic" panose="020B0502020202020204" pitchFamily="34" charset="0"/>
              </a:rPr>
              <a:t>Corporate image</a:t>
            </a:r>
          </a:p>
          <a:p>
            <a:r>
              <a:rPr lang="en-US" dirty="0">
                <a:latin typeface="Century Gothic" panose="020B0502020202020204" pitchFamily="34" charset="0"/>
              </a:rPr>
              <a:t>Sponsorship</a:t>
            </a:r>
          </a:p>
          <a:p>
            <a:r>
              <a:rPr lang="en-US" dirty="0">
                <a:latin typeface="Century Gothic" panose="020B0502020202020204" pitchFamily="34" charset="0"/>
              </a:rPr>
              <a:t>Guerrilla marketing</a:t>
            </a:r>
          </a:p>
          <a:p>
            <a:r>
              <a:rPr lang="en-US" dirty="0">
                <a:latin typeface="Century Gothic" panose="020B0502020202020204" pitchFamily="34" charset="0"/>
              </a:rPr>
              <a:t>Product placement</a:t>
            </a:r>
          </a:p>
        </p:txBody>
      </p:sp>
      <p:sp>
        <p:nvSpPr>
          <p:cNvPr id="4" name="Slide Number Placeholder 3"/>
          <p:cNvSpPr>
            <a:spLocks noGrp="1"/>
          </p:cNvSpPr>
          <p:nvPr>
            <p:ph type="sldNum" sz="quarter" idx="12"/>
          </p:nvPr>
        </p:nvSpPr>
        <p:spPr/>
        <p:txBody>
          <a:bodyPr/>
          <a:lstStyle/>
          <a:p>
            <a:fld id="{6D22F896-40B5-4ADD-8801-0D06FADFA095}" type="slidenum">
              <a:rPr lang="en-US" smtClean="0"/>
              <a:t>20</a:t>
            </a:fld>
            <a:endParaRPr lang="en-US" dirty="0"/>
          </a:p>
        </p:txBody>
      </p:sp>
    </p:spTree>
    <p:extLst>
      <p:ext uri="{BB962C8B-B14F-4D97-AF65-F5344CB8AC3E}">
        <p14:creationId xmlns:p14="http://schemas.microsoft.com/office/powerpoint/2010/main" val="18362326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promotion</a:t>
            </a:r>
          </a:p>
        </p:txBody>
      </p:sp>
      <p:sp>
        <p:nvSpPr>
          <p:cNvPr id="3" name="Content Placeholder 2"/>
          <p:cNvSpPr>
            <a:spLocks noGrp="1"/>
          </p:cNvSpPr>
          <p:nvPr>
            <p:ph sz="quarter" idx="13"/>
          </p:nvPr>
        </p:nvSpPr>
        <p:spPr>
          <a:xfrm>
            <a:off x="685801" y="1632075"/>
            <a:ext cx="10761452" cy="3914710"/>
          </a:xfrm>
        </p:spPr>
        <p:txBody>
          <a:bodyPr>
            <a:normAutofit/>
          </a:bodyPr>
          <a:lstStyle/>
          <a:p>
            <a:pPr marL="0" indent="0">
              <a:buNone/>
            </a:pPr>
            <a:r>
              <a:rPr lang="en-US" dirty="0"/>
              <a:t>The major promotion tools are defined as follows:</a:t>
            </a:r>
          </a:p>
          <a:p>
            <a:r>
              <a:rPr lang="en-US" dirty="0">
                <a:latin typeface="Century Gothic" panose="020B0502020202020204" pitchFamily="34" charset="0"/>
              </a:rPr>
              <a:t>Advertising</a:t>
            </a:r>
          </a:p>
          <a:p>
            <a:r>
              <a:rPr lang="en-US" dirty="0">
                <a:latin typeface="Century Gothic" panose="020B0502020202020204" pitchFamily="34" charset="0"/>
              </a:rPr>
              <a:t>Sale promotion</a:t>
            </a:r>
          </a:p>
          <a:p>
            <a:r>
              <a:rPr lang="en-US" dirty="0">
                <a:latin typeface="Century Gothic" panose="020B0502020202020204" pitchFamily="34" charset="0"/>
              </a:rPr>
              <a:t>Personal selling</a:t>
            </a:r>
          </a:p>
          <a:p>
            <a:r>
              <a:rPr lang="en-US" dirty="0">
                <a:latin typeface="Century Gothic" panose="020B0502020202020204" pitchFamily="34" charset="0"/>
              </a:rPr>
              <a:t>Public relations</a:t>
            </a:r>
          </a:p>
          <a:p>
            <a:r>
              <a:rPr lang="en-US" dirty="0">
                <a:latin typeface="Century Gothic" panose="020B0502020202020204" pitchFamily="34" charset="0"/>
              </a:rPr>
              <a:t>Direct and digital marketing</a:t>
            </a:r>
          </a:p>
          <a:p>
            <a:r>
              <a:rPr lang="en-US" dirty="0">
                <a:latin typeface="Century Gothic" panose="020B0502020202020204" pitchFamily="34" charset="0"/>
              </a:rPr>
              <a:t>Guerrilla marketing</a:t>
            </a:r>
          </a:p>
          <a:p>
            <a:r>
              <a:rPr lang="en-US" dirty="0">
                <a:latin typeface="Century Gothic" panose="020B0502020202020204" pitchFamily="34" charset="0"/>
              </a:rPr>
              <a:t>Product placement</a:t>
            </a:r>
          </a:p>
        </p:txBody>
      </p:sp>
      <p:sp>
        <p:nvSpPr>
          <p:cNvPr id="4" name="Slide Number Placeholder 3"/>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3200" b="0" i="0" u="none" strike="noStrike" kern="1200" cap="all" spc="0" normalizeH="0" baseline="0" noProof="0" smtClean="0">
                <a:ln>
                  <a:noFill/>
                </a:ln>
                <a:solidFill>
                  <a:srgbClr val="B80E0F">
                    <a:lumMod val="50000"/>
                  </a:srgbClr>
                </a:solidFill>
                <a:effectLst/>
                <a:uLnTx/>
                <a:uFillTx/>
                <a:latin typeface="Impact" panose="020B080603090205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21</a:t>
            </a:fld>
            <a:endParaRPr kumimoji="0" lang="en-US" sz="3200" b="0" i="0" u="none" strike="noStrike" kern="1200" cap="all" spc="0" normalizeH="0" baseline="0" noProof="0" dirty="0">
              <a:ln>
                <a:noFill/>
              </a:ln>
              <a:solidFill>
                <a:srgbClr val="B80E0F">
                  <a:lumMod val="50000"/>
                </a:srgbClr>
              </a:solidFill>
              <a:effectLst/>
              <a:uLnTx/>
              <a:uFillTx/>
              <a:latin typeface="Impact" panose="020B0806030902050204"/>
              <a:ea typeface="+mn-ea"/>
              <a:cs typeface="+mn-cs"/>
            </a:endParaRPr>
          </a:p>
        </p:txBody>
      </p:sp>
    </p:spTree>
    <p:extLst>
      <p:ext uri="{BB962C8B-B14F-4D97-AF65-F5344CB8AC3E}">
        <p14:creationId xmlns:p14="http://schemas.microsoft.com/office/powerpoint/2010/main" val="3953608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Promotion</a:t>
            </a:r>
          </a:p>
        </p:txBody>
      </p:sp>
      <p:sp>
        <p:nvSpPr>
          <p:cNvPr id="3" name="Text Placeholder 2"/>
          <p:cNvSpPr>
            <a:spLocks noGrp="1"/>
          </p:cNvSpPr>
          <p:nvPr>
            <p:ph type="body" idx="1"/>
          </p:nvPr>
        </p:nvSpPr>
        <p:spPr/>
        <p:txBody>
          <a:bodyPr/>
          <a:lstStyle/>
          <a:p>
            <a:pPr algn="ctr"/>
            <a:r>
              <a:rPr lang="en-US" dirty="0"/>
              <a:t>advertising</a:t>
            </a:r>
          </a:p>
        </p:txBody>
      </p:sp>
      <p:pic>
        <p:nvPicPr>
          <p:cNvPr id="8" name="Content Placeholder 7"/>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968058" y="2862263"/>
            <a:ext cx="4523421" cy="2513012"/>
          </a:xfrm>
        </p:spPr>
      </p:pic>
      <p:sp>
        <p:nvSpPr>
          <p:cNvPr id="5" name="Text Placeholder 4"/>
          <p:cNvSpPr>
            <a:spLocks noGrp="1"/>
          </p:cNvSpPr>
          <p:nvPr>
            <p:ph type="body" sz="quarter" idx="3"/>
          </p:nvPr>
        </p:nvSpPr>
        <p:spPr/>
        <p:txBody>
          <a:bodyPr/>
          <a:lstStyle/>
          <a:p>
            <a:pPr algn="ctr"/>
            <a:r>
              <a:rPr lang="en-US" dirty="0"/>
              <a:t>Sale promotion</a:t>
            </a:r>
          </a:p>
        </p:txBody>
      </p:sp>
      <p:pic>
        <p:nvPicPr>
          <p:cNvPr id="9" name="Content Placeholder 8"/>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6304581" y="2862263"/>
            <a:ext cx="4467576" cy="2513012"/>
          </a:xfrm>
        </p:spPr>
      </p:pic>
      <p:sp>
        <p:nvSpPr>
          <p:cNvPr id="7" name="Slide Number Placeholder 6"/>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3200" b="0" i="0" u="none" strike="noStrike" kern="1200" cap="all" spc="0" normalizeH="0" baseline="0" noProof="0" smtClean="0">
                <a:ln>
                  <a:noFill/>
                </a:ln>
                <a:solidFill>
                  <a:srgbClr val="B80E0F">
                    <a:lumMod val="50000"/>
                  </a:srgbClr>
                </a:solidFill>
                <a:effectLst/>
                <a:uLnTx/>
                <a:uFillTx/>
                <a:latin typeface="Impact" panose="020B080603090205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22</a:t>
            </a:fld>
            <a:endParaRPr kumimoji="0" lang="en-US" sz="3200" b="0" i="0" u="none" strike="noStrike" kern="1200" cap="all" spc="0" normalizeH="0" baseline="0" noProof="0" dirty="0">
              <a:ln>
                <a:noFill/>
              </a:ln>
              <a:solidFill>
                <a:srgbClr val="B80E0F">
                  <a:lumMod val="50000"/>
                </a:srgbClr>
              </a:solidFill>
              <a:effectLst/>
              <a:uLnTx/>
              <a:uFillTx/>
              <a:latin typeface="Impact" panose="020B0806030902050204"/>
              <a:ea typeface="+mn-ea"/>
              <a:cs typeface="+mn-cs"/>
            </a:endParaRPr>
          </a:p>
        </p:txBody>
      </p:sp>
    </p:spTree>
    <p:extLst>
      <p:ext uri="{BB962C8B-B14F-4D97-AF65-F5344CB8AC3E}">
        <p14:creationId xmlns:p14="http://schemas.microsoft.com/office/powerpoint/2010/main" val="19234328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promotion</a:t>
            </a:r>
          </a:p>
        </p:txBody>
      </p:sp>
      <p:sp>
        <p:nvSpPr>
          <p:cNvPr id="3" name="Text Placeholder 2"/>
          <p:cNvSpPr>
            <a:spLocks noGrp="1"/>
          </p:cNvSpPr>
          <p:nvPr>
            <p:ph type="body" idx="1"/>
          </p:nvPr>
        </p:nvSpPr>
        <p:spPr/>
        <p:txBody>
          <a:bodyPr/>
          <a:lstStyle/>
          <a:p>
            <a:pPr algn="ctr"/>
            <a:r>
              <a:rPr lang="en-US" dirty="0"/>
              <a:t>Personal selling</a:t>
            </a:r>
          </a:p>
        </p:txBody>
      </p:sp>
      <p:pic>
        <p:nvPicPr>
          <p:cNvPr id="8" name="Content Placeholder 7"/>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688521" y="2862263"/>
            <a:ext cx="5082496" cy="2513012"/>
          </a:xfrm>
        </p:spPr>
      </p:pic>
      <p:sp>
        <p:nvSpPr>
          <p:cNvPr id="5" name="Text Placeholder 4"/>
          <p:cNvSpPr>
            <a:spLocks noGrp="1"/>
          </p:cNvSpPr>
          <p:nvPr>
            <p:ph type="body" sz="quarter" idx="3"/>
          </p:nvPr>
        </p:nvSpPr>
        <p:spPr/>
        <p:txBody>
          <a:bodyPr/>
          <a:lstStyle/>
          <a:p>
            <a:pPr algn="ctr"/>
            <a:r>
              <a:rPr lang="en-US" dirty="0"/>
              <a:t>Public relation</a:t>
            </a:r>
          </a:p>
        </p:txBody>
      </p:sp>
      <p:pic>
        <p:nvPicPr>
          <p:cNvPr id="9" name="Content Placeholder 8"/>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6099969" y="2894997"/>
            <a:ext cx="4876800" cy="2447544"/>
          </a:xfrm>
        </p:spPr>
      </p:pic>
      <p:sp>
        <p:nvSpPr>
          <p:cNvPr id="7" name="Slide Number Placeholder 6"/>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3200" b="0" i="0" u="none" strike="noStrike" kern="1200" cap="all" spc="0" normalizeH="0" baseline="0" noProof="0" smtClean="0">
                <a:ln>
                  <a:noFill/>
                </a:ln>
                <a:solidFill>
                  <a:srgbClr val="B80E0F">
                    <a:lumMod val="50000"/>
                  </a:srgbClr>
                </a:solidFill>
                <a:effectLst/>
                <a:uLnTx/>
                <a:uFillTx/>
                <a:latin typeface="Impact" panose="020B080603090205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23</a:t>
            </a:fld>
            <a:endParaRPr kumimoji="0" lang="en-US" sz="3200" b="0" i="0" u="none" strike="noStrike" kern="1200" cap="all" spc="0" normalizeH="0" baseline="0" noProof="0" dirty="0">
              <a:ln>
                <a:noFill/>
              </a:ln>
              <a:solidFill>
                <a:srgbClr val="B80E0F">
                  <a:lumMod val="50000"/>
                </a:srgbClr>
              </a:solidFill>
              <a:effectLst/>
              <a:uLnTx/>
              <a:uFillTx/>
              <a:latin typeface="Impact" panose="020B0806030902050204"/>
              <a:ea typeface="+mn-ea"/>
              <a:cs typeface="+mn-cs"/>
            </a:endParaRPr>
          </a:p>
        </p:txBody>
      </p:sp>
    </p:spTree>
    <p:extLst>
      <p:ext uri="{BB962C8B-B14F-4D97-AF65-F5344CB8AC3E}">
        <p14:creationId xmlns:p14="http://schemas.microsoft.com/office/powerpoint/2010/main" val="28863237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promotion</a:t>
            </a:r>
          </a:p>
        </p:txBody>
      </p:sp>
      <p:sp>
        <p:nvSpPr>
          <p:cNvPr id="3" name="Text Placeholder 2"/>
          <p:cNvSpPr>
            <a:spLocks noGrp="1"/>
          </p:cNvSpPr>
          <p:nvPr>
            <p:ph type="body" idx="1"/>
          </p:nvPr>
        </p:nvSpPr>
        <p:spPr/>
        <p:txBody>
          <a:bodyPr/>
          <a:lstStyle/>
          <a:p>
            <a:r>
              <a:rPr lang="en-US" dirty="0"/>
              <a:t>Direct and digital marketing</a:t>
            </a:r>
          </a:p>
        </p:txBody>
      </p:sp>
      <p:pic>
        <p:nvPicPr>
          <p:cNvPr id="13" name="Picture Placeholder 12"/>
          <p:cNvPicPr>
            <a:picLocks noGrp="1" noChangeAspect="1"/>
          </p:cNvPicPr>
          <p:nvPr>
            <p:ph type="pic" idx="15"/>
          </p:nvPr>
        </p:nvPicPr>
        <p:blipFill>
          <a:blip r:embed="rId2">
            <a:extLst>
              <a:ext uri="{28A0092B-C50C-407E-A947-70E740481C1C}">
                <a14:useLocalDpi xmlns:a14="http://schemas.microsoft.com/office/drawing/2010/main" val="0"/>
              </a:ext>
            </a:extLst>
          </a:blip>
          <a:srcRect t="26787" b="26787"/>
          <a:stretch>
            <a:fillRect/>
          </a:stretch>
        </p:blipFill>
        <p:spPr/>
      </p:pic>
      <p:sp>
        <p:nvSpPr>
          <p:cNvPr id="6" name="Text Placeholder 5"/>
          <p:cNvSpPr>
            <a:spLocks noGrp="1"/>
          </p:cNvSpPr>
          <p:nvPr>
            <p:ph type="body" sz="quarter" idx="3"/>
          </p:nvPr>
        </p:nvSpPr>
        <p:spPr/>
        <p:txBody>
          <a:bodyPr/>
          <a:lstStyle/>
          <a:p>
            <a:r>
              <a:rPr lang="en-US" dirty="0"/>
              <a:t>Guerilla marketing</a:t>
            </a:r>
          </a:p>
        </p:txBody>
      </p:sp>
      <p:pic>
        <p:nvPicPr>
          <p:cNvPr id="14" name="Picture Placeholder 13"/>
          <p:cNvPicPr>
            <a:picLocks noGrp="1" noChangeAspect="1"/>
          </p:cNvPicPr>
          <p:nvPr>
            <p:ph type="pic" idx="21"/>
          </p:nvPr>
        </p:nvPicPr>
        <p:blipFill>
          <a:blip r:embed="rId3">
            <a:extLst>
              <a:ext uri="{28A0092B-C50C-407E-A947-70E740481C1C}">
                <a14:useLocalDpi xmlns:a14="http://schemas.microsoft.com/office/drawing/2010/main" val="0"/>
              </a:ext>
            </a:extLst>
          </a:blip>
          <a:srcRect t="14665" b="14665"/>
          <a:stretch>
            <a:fillRect/>
          </a:stretch>
        </p:blipFill>
        <p:spPr/>
      </p:pic>
      <p:sp>
        <p:nvSpPr>
          <p:cNvPr id="9" name="Text Placeholder 8"/>
          <p:cNvSpPr>
            <a:spLocks noGrp="1"/>
          </p:cNvSpPr>
          <p:nvPr>
            <p:ph type="body" sz="quarter" idx="13"/>
          </p:nvPr>
        </p:nvSpPr>
        <p:spPr/>
        <p:txBody>
          <a:bodyPr/>
          <a:lstStyle/>
          <a:p>
            <a:r>
              <a:rPr lang="en-US" dirty="0"/>
              <a:t>Product placement</a:t>
            </a:r>
          </a:p>
        </p:txBody>
      </p:sp>
      <p:pic>
        <p:nvPicPr>
          <p:cNvPr id="15" name="Picture Placeholder 14"/>
          <p:cNvPicPr>
            <a:picLocks noGrp="1" noChangeAspect="1"/>
          </p:cNvPicPr>
          <p:nvPr>
            <p:ph type="pic" idx="22"/>
          </p:nvPr>
        </p:nvPicPr>
        <p:blipFill>
          <a:blip r:embed="rId4">
            <a:extLst>
              <a:ext uri="{28A0092B-C50C-407E-A947-70E740481C1C}">
                <a14:useLocalDpi xmlns:a14="http://schemas.microsoft.com/office/drawing/2010/main" val="0"/>
              </a:ext>
            </a:extLst>
          </a:blip>
          <a:srcRect t="8732" b="8732"/>
          <a:stretch>
            <a:fillRect/>
          </a:stretch>
        </p:blipFill>
        <p:spPr/>
      </p:pic>
      <p:sp>
        <p:nvSpPr>
          <p:cNvPr id="12" name="Slide Number Placeholder 11"/>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3200" b="0" i="0" u="none" strike="noStrike" kern="1200" cap="all" spc="0" normalizeH="0" baseline="0" noProof="0" smtClean="0">
                <a:ln>
                  <a:noFill/>
                </a:ln>
                <a:solidFill>
                  <a:srgbClr val="B80E0F">
                    <a:lumMod val="50000"/>
                  </a:srgbClr>
                </a:solidFill>
                <a:effectLst/>
                <a:uLnTx/>
                <a:uFillTx/>
                <a:latin typeface="Impact" panose="020B080603090205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24</a:t>
            </a:fld>
            <a:endParaRPr kumimoji="0" lang="en-US" sz="3200" b="0" i="0" u="none" strike="noStrike" kern="1200" cap="all" spc="0" normalizeH="0" baseline="0" noProof="0" dirty="0">
              <a:ln>
                <a:noFill/>
              </a:ln>
              <a:solidFill>
                <a:srgbClr val="B80E0F">
                  <a:lumMod val="50000"/>
                </a:srgbClr>
              </a:solidFill>
              <a:effectLst/>
              <a:uLnTx/>
              <a:uFillTx/>
              <a:latin typeface="Impact" panose="020B0806030902050204"/>
              <a:ea typeface="+mn-ea"/>
              <a:cs typeface="+mn-cs"/>
            </a:endParaRPr>
          </a:p>
        </p:txBody>
      </p:sp>
    </p:spTree>
    <p:extLst>
      <p:ext uri="{BB962C8B-B14F-4D97-AF65-F5344CB8AC3E}">
        <p14:creationId xmlns:p14="http://schemas.microsoft.com/office/powerpoint/2010/main" val="31869065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297" y="511628"/>
            <a:ext cx="11251474" cy="1151965"/>
          </a:xfrm>
        </p:spPr>
        <p:txBody>
          <a:bodyPr>
            <a:noAutofit/>
          </a:bodyPr>
          <a:lstStyle/>
          <a:p>
            <a:pPr algn="ctr"/>
            <a:r>
              <a:rPr lang="en-US" sz="4400" dirty="0">
                <a:cs typeface="AKbalthom HighSchool-Frame" panose="02000500000000000000" pitchFamily="2" charset="0"/>
              </a:rPr>
              <a:t>Case Study :</a:t>
            </a:r>
            <a:br>
              <a:rPr lang="en-US" sz="4400" dirty="0">
                <a:cs typeface="AKbalthom HighSchool-Frame" panose="02000500000000000000" pitchFamily="2" charset="0"/>
              </a:rPr>
            </a:br>
            <a:r>
              <a:rPr lang="en-US" sz="4400" dirty="0">
                <a:cs typeface="AKbalthom HighSchool" panose="02000500000000000000" pitchFamily="2" charset="0"/>
              </a:rPr>
              <a:t> Cambodia beverage company </a:t>
            </a:r>
            <a:r>
              <a:rPr lang="en-US" sz="4400" dirty="0" err="1">
                <a:cs typeface="AKbalthom HighSchool" panose="02000500000000000000" pitchFamily="2" charset="0"/>
              </a:rPr>
              <a:t>LTd</a:t>
            </a:r>
            <a:endParaRPr lang="en-US" sz="4400" dirty="0">
              <a:cs typeface="AKbalthom HighSchool" panose="02000500000000000000" pitchFamily="2" charset="0"/>
            </a:endParaRPr>
          </a:p>
        </p:txBody>
      </p:sp>
      <p:sp>
        <p:nvSpPr>
          <p:cNvPr id="4" name="TextBox 3"/>
          <p:cNvSpPr txBox="1"/>
          <p:nvPr/>
        </p:nvSpPr>
        <p:spPr>
          <a:xfrm>
            <a:off x="696686" y="1968137"/>
            <a:ext cx="10546080" cy="3139321"/>
          </a:xfrm>
          <a:prstGeom prst="rect">
            <a:avLst/>
          </a:prstGeom>
          <a:noFill/>
        </p:spPr>
        <p:txBody>
          <a:bodyPr wrap="square" rtlCol="0">
            <a:spAutoFit/>
          </a:bodyPr>
          <a:lstStyle/>
          <a:p>
            <a:r>
              <a:rPr lang="en-US" dirty="0"/>
              <a:t>	Coca Cola </a:t>
            </a:r>
            <a:r>
              <a:rPr lang="en-US" dirty="0">
                <a:latin typeface="Century Gothic" panose="020B0502020202020204" pitchFamily="34" charset="0"/>
              </a:rPr>
              <a:t>is a very popular carbonated soft drink in United State and around the globe. With the demand of 1.9 billion bottles per day serving in 200 different countries, Coca Cola had become the world largest No. 1 beverage distribution system.</a:t>
            </a:r>
          </a:p>
          <a:p>
            <a:endParaRPr lang="en-US" dirty="0">
              <a:latin typeface="Century Gothic" panose="020B0502020202020204" pitchFamily="34" charset="0"/>
            </a:endParaRPr>
          </a:p>
          <a:p>
            <a:pPr marL="285750" indent="-285750">
              <a:buFontTx/>
              <a:buChar char="-"/>
            </a:pPr>
            <a:r>
              <a:rPr lang="en-US" dirty="0">
                <a:latin typeface="Century Gothic" panose="020B0502020202020204" pitchFamily="34" charset="0"/>
              </a:rPr>
              <a:t>Coca cola company had join Cambodia market in 1993, known as Cambodia Beverage Company LTD. </a:t>
            </a:r>
          </a:p>
          <a:p>
            <a:r>
              <a:rPr lang="en-US" dirty="0">
                <a:latin typeface="Century Gothic" panose="020B0502020202020204" pitchFamily="34" charset="0"/>
              </a:rPr>
              <a:t>         </a:t>
            </a:r>
          </a:p>
          <a:p>
            <a:r>
              <a:rPr lang="en-US" dirty="0">
                <a:latin typeface="Century Gothic" panose="020B0502020202020204" pitchFamily="34" charset="0"/>
              </a:rPr>
              <a:t>	+   Their first warehouse and production line is located on national road No. 5, </a:t>
            </a:r>
            <a:r>
              <a:rPr lang="en-US" dirty="0" err="1">
                <a:latin typeface="Century Gothic" panose="020B0502020202020204" pitchFamily="34" charset="0"/>
              </a:rPr>
              <a:t>Sangkhat</a:t>
            </a:r>
            <a:r>
              <a:rPr lang="en-US" dirty="0">
                <a:latin typeface="Century Gothic" panose="020B0502020202020204" pitchFamily="34" charset="0"/>
              </a:rPr>
              <a:t> </a:t>
            </a:r>
            <a:r>
              <a:rPr lang="en-US" dirty="0" err="1">
                <a:latin typeface="Century Gothic" panose="020B0502020202020204" pitchFamily="34" charset="0"/>
              </a:rPr>
              <a:t>Jrang</a:t>
            </a:r>
            <a:r>
              <a:rPr lang="en-US" dirty="0">
                <a:latin typeface="Century Gothic" panose="020B0502020202020204" pitchFamily="34" charset="0"/>
              </a:rPr>
              <a:t> </a:t>
            </a:r>
            <a:r>
              <a:rPr lang="en-US" dirty="0" err="1">
                <a:latin typeface="Century Gothic" panose="020B0502020202020204" pitchFamily="34" charset="0"/>
              </a:rPr>
              <a:t>Jomres</a:t>
            </a:r>
            <a:r>
              <a:rPr lang="en-US" dirty="0">
                <a:latin typeface="Century Gothic" panose="020B0502020202020204" pitchFamily="34" charset="0"/>
              </a:rPr>
              <a:t> 1, Khan </a:t>
            </a:r>
            <a:r>
              <a:rPr lang="en-US" dirty="0" err="1">
                <a:latin typeface="Century Gothic" panose="020B0502020202020204" pitchFamily="34" charset="0"/>
              </a:rPr>
              <a:t>Ressey</a:t>
            </a:r>
            <a:r>
              <a:rPr lang="en-US" dirty="0">
                <a:latin typeface="Century Gothic" panose="020B0502020202020204" pitchFamily="34" charset="0"/>
              </a:rPr>
              <a:t> </a:t>
            </a:r>
            <a:r>
              <a:rPr lang="en-US" dirty="0" err="1">
                <a:latin typeface="Century Gothic" panose="020B0502020202020204" pitchFamily="34" charset="0"/>
              </a:rPr>
              <a:t>keo</a:t>
            </a:r>
            <a:r>
              <a:rPr lang="en-US" dirty="0">
                <a:latin typeface="Century Gothic" panose="020B0502020202020204" pitchFamily="34" charset="0"/>
              </a:rPr>
              <a:t>, Phnom Penh. </a:t>
            </a:r>
          </a:p>
          <a:p>
            <a:endParaRPr lang="en-US" dirty="0">
              <a:latin typeface="Arial Rounded MT Bold" panose="020F0704030504030204" pitchFamily="34" charset="0"/>
            </a:endParaRPr>
          </a:p>
          <a:p>
            <a:pPr marL="285750" indent="-285750">
              <a:buFontTx/>
              <a:buChar char="-"/>
            </a:pPr>
            <a:endParaRPr lang="en-US" dirty="0">
              <a:latin typeface="Arial Rounded MT Bold" panose="020F0704030504030204" pitchFamily="34" charset="0"/>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t>25</a:t>
            </a:fld>
            <a:endParaRPr lang="en-US" dirty="0"/>
          </a:p>
        </p:txBody>
      </p:sp>
    </p:spTree>
    <p:extLst>
      <p:ext uri="{BB962C8B-B14F-4D97-AF65-F5344CB8AC3E}">
        <p14:creationId xmlns:p14="http://schemas.microsoft.com/office/powerpoint/2010/main" val="23875794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297" y="511628"/>
            <a:ext cx="11251474" cy="1151965"/>
          </a:xfrm>
        </p:spPr>
        <p:txBody>
          <a:bodyPr>
            <a:noAutofit/>
          </a:bodyPr>
          <a:lstStyle/>
          <a:p>
            <a:pPr algn="ctr"/>
            <a:r>
              <a:rPr lang="en-US" sz="4400" dirty="0">
                <a:cs typeface="AKbalthom HighSchool-Frame" panose="02000500000000000000" pitchFamily="2" charset="0"/>
              </a:rPr>
              <a:t>Case Study :</a:t>
            </a:r>
            <a:br>
              <a:rPr lang="en-US" sz="4400" dirty="0">
                <a:cs typeface="AKbalthom HighSchool-Frame" panose="02000500000000000000" pitchFamily="2" charset="0"/>
              </a:rPr>
            </a:br>
            <a:r>
              <a:rPr lang="en-US" sz="4400" dirty="0">
                <a:cs typeface="AKbalthom HighSchool" panose="02000500000000000000" pitchFamily="2" charset="0"/>
              </a:rPr>
              <a:t> Cambodia beverage company </a:t>
            </a:r>
            <a:r>
              <a:rPr lang="en-US" sz="4400" dirty="0" err="1">
                <a:cs typeface="AKbalthom HighSchool" panose="02000500000000000000" pitchFamily="2" charset="0"/>
              </a:rPr>
              <a:t>LTd</a:t>
            </a:r>
            <a:endParaRPr lang="en-US" sz="4400" dirty="0">
              <a:cs typeface="AKbalthom HighSchool" panose="02000500000000000000" pitchFamily="2" charset="0"/>
            </a:endParaRPr>
          </a:p>
        </p:txBody>
      </p:sp>
      <p:sp>
        <p:nvSpPr>
          <p:cNvPr id="4" name="TextBox 3"/>
          <p:cNvSpPr txBox="1"/>
          <p:nvPr/>
        </p:nvSpPr>
        <p:spPr>
          <a:xfrm>
            <a:off x="644435" y="1663593"/>
            <a:ext cx="10546080" cy="2308324"/>
          </a:xfrm>
          <a:prstGeom prst="rect">
            <a:avLst/>
          </a:prstGeom>
          <a:noFill/>
        </p:spPr>
        <p:txBody>
          <a:bodyPr wrap="square" rtlCol="0">
            <a:spAutoFit/>
          </a:bodyPr>
          <a:lstStyle/>
          <a:p>
            <a:pPr marL="285750" indent="-285750">
              <a:buFontTx/>
              <a:buChar char="-"/>
            </a:pPr>
            <a:r>
              <a:rPr lang="en-US" dirty="0"/>
              <a:t>Product: </a:t>
            </a:r>
          </a:p>
          <a:p>
            <a:r>
              <a:rPr lang="en-US" dirty="0"/>
              <a:t>        </a:t>
            </a:r>
          </a:p>
          <a:p>
            <a:r>
              <a:rPr lang="en-US" dirty="0"/>
              <a:t>  </a:t>
            </a:r>
            <a:r>
              <a:rPr lang="en-US" dirty="0">
                <a:latin typeface="Century Gothic" panose="020B0502020202020204" pitchFamily="34" charset="0"/>
              </a:rPr>
              <a:t> 	+ In 1993, Coca Cola had launch four main beverage brand in Cambodia market.</a:t>
            </a:r>
          </a:p>
          <a:p>
            <a:r>
              <a:rPr lang="en-US" dirty="0">
                <a:latin typeface="Century Gothic" panose="020B0502020202020204" pitchFamily="34" charset="0"/>
              </a:rPr>
              <a:t>	</a:t>
            </a:r>
          </a:p>
          <a:p>
            <a:r>
              <a:rPr lang="en-US" dirty="0">
                <a:latin typeface="Century Gothic" panose="020B0502020202020204" pitchFamily="34" charset="0"/>
              </a:rPr>
              <a:t>	+ Nowadays, there are more than 12 different brand of beverage served in the market</a:t>
            </a:r>
            <a:r>
              <a:rPr lang="en-US" dirty="0"/>
              <a:t>.</a:t>
            </a:r>
          </a:p>
          <a:p>
            <a:endParaRPr lang="en-US" dirty="0"/>
          </a:p>
          <a:p>
            <a:endParaRPr lang="en-US" dirty="0"/>
          </a:p>
          <a:p>
            <a:r>
              <a:rPr lang="en-US" dirty="0"/>
              <a:t>     </a:t>
            </a:r>
          </a:p>
        </p:txBody>
      </p:sp>
      <p:sp>
        <p:nvSpPr>
          <p:cNvPr id="3" name="Slide Number Placeholder 2"/>
          <p:cNvSpPr>
            <a:spLocks noGrp="1"/>
          </p:cNvSpPr>
          <p:nvPr>
            <p:ph type="sldNum" sz="quarter" idx="12"/>
          </p:nvPr>
        </p:nvSpPr>
        <p:spPr/>
        <p:txBody>
          <a:bodyPr/>
          <a:lstStyle/>
          <a:p>
            <a:fld id="{6D22F896-40B5-4ADD-8801-0D06FADFA095}" type="slidenum">
              <a:rPr lang="en-US" smtClean="0"/>
              <a:t>26</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0549" y="3100251"/>
            <a:ext cx="4480559" cy="2464525"/>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1" y="3251305"/>
            <a:ext cx="3257005" cy="216241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4979" y="3251304"/>
            <a:ext cx="2225523" cy="2162415"/>
          </a:xfrm>
          <a:prstGeom prst="rect">
            <a:avLst/>
          </a:prstGeom>
        </p:spPr>
      </p:pic>
    </p:spTree>
    <p:extLst>
      <p:ext uri="{BB962C8B-B14F-4D97-AF65-F5344CB8AC3E}">
        <p14:creationId xmlns:p14="http://schemas.microsoft.com/office/powerpoint/2010/main" val="27905351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297" y="511628"/>
            <a:ext cx="11251474" cy="1151965"/>
          </a:xfrm>
        </p:spPr>
        <p:txBody>
          <a:bodyPr>
            <a:noAutofit/>
          </a:bodyPr>
          <a:lstStyle/>
          <a:p>
            <a:pPr algn="ctr"/>
            <a:r>
              <a:rPr lang="en-US" sz="4400" dirty="0">
                <a:cs typeface="AKbalthom HighSchool-Frame" panose="02000500000000000000" pitchFamily="2" charset="0"/>
              </a:rPr>
              <a:t>Case Study :</a:t>
            </a:r>
            <a:br>
              <a:rPr lang="en-US" sz="4400" dirty="0">
                <a:cs typeface="AKbalthom HighSchool-Frame" panose="02000500000000000000" pitchFamily="2" charset="0"/>
              </a:rPr>
            </a:br>
            <a:r>
              <a:rPr lang="en-US" sz="4400" dirty="0">
                <a:cs typeface="AKbalthom HighSchool" panose="02000500000000000000" pitchFamily="2" charset="0"/>
              </a:rPr>
              <a:t> Cambodia beverage company </a:t>
            </a:r>
            <a:r>
              <a:rPr lang="en-US" sz="4400" dirty="0" err="1">
                <a:cs typeface="AKbalthom HighSchool" panose="02000500000000000000" pitchFamily="2" charset="0"/>
              </a:rPr>
              <a:t>LTd</a:t>
            </a:r>
            <a:endParaRPr lang="en-US" sz="4400" dirty="0">
              <a:cs typeface="AKbalthom HighSchool" panose="02000500000000000000" pitchFamily="2" charset="0"/>
            </a:endParaRPr>
          </a:p>
        </p:txBody>
      </p:sp>
      <p:sp>
        <p:nvSpPr>
          <p:cNvPr id="4" name="TextBox 3"/>
          <p:cNvSpPr txBox="1"/>
          <p:nvPr/>
        </p:nvSpPr>
        <p:spPr>
          <a:xfrm>
            <a:off x="696686" y="1663593"/>
            <a:ext cx="10546080" cy="2308324"/>
          </a:xfrm>
          <a:prstGeom prst="rect">
            <a:avLst/>
          </a:prstGeom>
          <a:noFill/>
        </p:spPr>
        <p:txBody>
          <a:bodyPr wrap="square" rtlCol="0">
            <a:spAutoFit/>
          </a:bodyPr>
          <a:lstStyle/>
          <a:p>
            <a:pPr algn="ctr"/>
            <a:r>
              <a:rPr lang="en-US" dirty="0"/>
              <a:t>Why Coca Cola seem to be a unique product compared to it competitor ?</a:t>
            </a:r>
          </a:p>
          <a:p>
            <a:pPr marL="285750" indent="-285750">
              <a:buFontTx/>
              <a:buChar char="-"/>
            </a:pPr>
            <a:endParaRPr lang="en-US" dirty="0">
              <a:latin typeface="Century Gothic" panose="020B0502020202020204" pitchFamily="34" charset="0"/>
            </a:endParaRPr>
          </a:p>
          <a:p>
            <a:pPr marL="285750" indent="-285750">
              <a:buFontTx/>
              <a:buChar char="-"/>
            </a:pPr>
            <a:r>
              <a:rPr lang="en-US" dirty="0">
                <a:latin typeface="Century Gothic" panose="020B0502020202020204" pitchFamily="34" charset="0"/>
              </a:rPr>
              <a:t>The unique taste of different product : Coca Light, diet…</a:t>
            </a:r>
          </a:p>
          <a:p>
            <a:pPr marL="285750" indent="-285750">
              <a:buFontTx/>
              <a:buChar char="-"/>
            </a:pPr>
            <a:endParaRPr lang="en-US" dirty="0">
              <a:latin typeface="Century Gothic" panose="020B0502020202020204" pitchFamily="34" charset="0"/>
            </a:endParaRPr>
          </a:p>
          <a:p>
            <a:pPr marL="285750" indent="-285750">
              <a:buFontTx/>
              <a:buChar char="-"/>
            </a:pPr>
            <a:r>
              <a:rPr lang="en-US" dirty="0">
                <a:latin typeface="Century Gothic" panose="020B0502020202020204" pitchFamily="34" charset="0"/>
              </a:rPr>
              <a:t>High distribution system to fulfil the demand </a:t>
            </a:r>
          </a:p>
          <a:p>
            <a:pPr marL="285750" indent="-285750">
              <a:buFontTx/>
              <a:buChar char="-"/>
            </a:pPr>
            <a:endParaRPr lang="en-US" dirty="0">
              <a:latin typeface="Century Gothic" panose="020B0502020202020204" pitchFamily="34" charset="0"/>
            </a:endParaRPr>
          </a:p>
          <a:p>
            <a:pPr marL="285750" indent="-285750">
              <a:buFontTx/>
              <a:buChar char="-"/>
            </a:pPr>
            <a:r>
              <a:rPr lang="en-US" dirty="0">
                <a:latin typeface="Century Gothic" panose="020B0502020202020204" pitchFamily="34" charset="0"/>
              </a:rPr>
              <a:t>Invest more to increase the quality and quantities </a:t>
            </a:r>
          </a:p>
          <a:p>
            <a:r>
              <a:rPr lang="en-US" dirty="0"/>
              <a:t>     </a:t>
            </a:r>
          </a:p>
        </p:txBody>
      </p:sp>
      <p:sp>
        <p:nvSpPr>
          <p:cNvPr id="3" name="Slide Number Placeholder 2"/>
          <p:cNvSpPr>
            <a:spLocks noGrp="1"/>
          </p:cNvSpPr>
          <p:nvPr>
            <p:ph type="sldNum" sz="quarter" idx="12"/>
          </p:nvPr>
        </p:nvSpPr>
        <p:spPr/>
        <p:txBody>
          <a:bodyPr/>
          <a:lstStyle/>
          <a:p>
            <a:fld id="{6D22F896-40B5-4ADD-8801-0D06FADFA095}" type="slidenum">
              <a:rPr lang="en-US" smtClean="0"/>
              <a:t>27</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4821" y="2115664"/>
            <a:ext cx="3826950" cy="225257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3577" y="3814355"/>
            <a:ext cx="3814354" cy="1585928"/>
          </a:xfrm>
          <a:prstGeom prst="rect">
            <a:avLst/>
          </a:prstGeom>
        </p:spPr>
      </p:pic>
    </p:spTree>
    <p:extLst>
      <p:ext uri="{BB962C8B-B14F-4D97-AF65-F5344CB8AC3E}">
        <p14:creationId xmlns:p14="http://schemas.microsoft.com/office/powerpoint/2010/main" val="29171875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297" y="511628"/>
            <a:ext cx="11251474" cy="1151965"/>
          </a:xfrm>
        </p:spPr>
        <p:txBody>
          <a:bodyPr>
            <a:noAutofit/>
          </a:bodyPr>
          <a:lstStyle/>
          <a:p>
            <a:pPr algn="ctr"/>
            <a:r>
              <a:rPr lang="en-US" sz="4400" dirty="0">
                <a:cs typeface="AKbalthom HighSchool-Frame" panose="02000500000000000000" pitchFamily="2" charset="0"/>
              </a:rPr>
              <a:t>Case Study :</a:t>
            </a:r>
            <a:br>
              <a:rPr lang="en-US" sz="4400" dirty="0">
                <a:cs typeface="AKbalthom HighSchool-Frame" panose="02000500000000000000" pitchFamily="2" charset="0"/>
              </a:rPr>
            </a:br>
            <a:r>
              <a:rPr lang="en-US" sz="4400" dirty="0">
                <a:cs typeface="AKbalthom HighSchool" panose="02000500000000000000" pitchFamily="2" charset="0"/>
              </a:rPr>
              <a:t> Cambodia beverage company </a:t>
            </a:r>
            <a:r>
              <a:rPr lang="en-US" sz="4400" dirty="0" err="1">
                <a:cs typeface="AKbalthom HighSchool" panose="02000500000000000000" pitchFamily="2" charset="0"/>
              </a:rPr>
              <a:t>LTd</a:t>
            </a:r>
            <a:endParaRPr lang="en-US" sz="4400" dirty="0">
              <a:cs typeface="AKbalthom HighSchool" panose="02000500000000000000" pitchFamily="2" charset="0"/>
            </a:endParaRPr>
          </a:p>
        </p:txBody>
      </p:sp>
      <p:sp>
        <p:nvSpPr>
          <p:cNvPr id="4" name="TextBox 3"/>
          <p:cNvSpPr txBox="1"/>
          <p:nvPr/>
        </p:nvSpPr>
        <p:spPr>
          <a:xfrm>
            <a:off x="696686" y="1968137"/>
            <a:ext cx="10546080" cy="2862322"/>
          </a:xfrm>
          <a:prstGeom prst="rect">
            <a:avLst/>
          </a:prstGeom>
          <a:noFill/>
        </p:spPr>
        <p:txBody>
          <a:bodyPr wrap="square" rtlCol="0">
            <a:spAutoFit/>
          </a:bodyPr>
          <a:lstStyle/>
          <a:p>
            <a:pPr marL="285750" indent="-285750">
              <a:buFontTx/>
              <a:buChar char="-"/>
            </a:pPr>
            <a:r>
              <a:rPr lang="en-US" dirty="0"/>
              <a:t>Price:</a:t>
            </a:r>
          </a:p>
          <a:p>
            <a:r>
              <a:rPr lang="en-US" dirty="0"/>
              <a:t>	</a:t>
            </a:r>
            <a:r>
              <a:rPr lang="en-US" dirty="0">
                <a:cs typeface="Calibri" panose="020F0502020204030204" pitchFamily="34" charset="0"/>
              </a:rPr>
              <a:t>+ </a:t>
            </a:r>
            <a:r>
              <a:rPr lang="en-US" dirty="0">
                <a:latin typeface="Century Gothic" panose="020B0502020202020204" pitchFamily="34" charset="0"/>
                <a:cs typeface="Calibri" panose="020F0502020204030204" pitchFamily="34" charset="0"/>
              </a:rPr>
              <a:t>This is one of the main strategy where Coca Cola company seem to influence more by its competitor, Pepsi.      </a:t>
            </a:r>
          </a:p>
          <a:p>
            <a:r>
              <a:rPr lang="en-US" dirty="0">
                <a:latin typeface="Century Gothic" panose="020B0502020202020204" pitchFamily="34" charset="0"/>
                <a:cs typeface="Calibri" panose="020F0502020204030204" pitchFamily="34" charset="0"/>
              </a:rPr>
              <a:t>	+ Both of these competitive company would think neither not to give a high price that customer can’t afford nor to give a low quality of product.</a:t>
            </a:r>
          </a:p>
          <a:p>
            <a:endParaRPr lang="en-US" dirty="0">
              <a:latin typeface="Century Gothic" panose="020B0502020202020204" pitchFamily="34" charset="0"/>
              <a:cs typeface="Calibri" panose="020F0502020204030204" pitchFamily="34" charset="0"/>
            </a:endParaRPr>
          </a:p>
          <a:p>
            <a:r>
              <a:rPr lang="en-US" dirty="0">
                <a:latin typeface="Century Gothic" panose="020B0502020202020204" pitchFamily="34" charset="0"/>
                <a:cs typeface="Calibri" panose="020F0502020204030204" pitchFamily="34" charset="0"/>
              </a:rPr>
              <a:t>   There are four different pricing strategies that Coca Cola had used in Cambodia market to insure and guarantee that they can win over their competitor such as: Psychological Pricing, Promotional Pricing,</a:t>
            </a:r>
          </a:p>
          <a:p>
            <a:r>
              <a:rPr lang="en-US" dirty="0">
                <a:latin typeface="Century Gothic" panose="020B0502020202020204" pitchFamily="34" charset="0"/>
                <a:cs typeface="Calibri" panose="020F0502020204030204" pitchFamily="34" charset="0"/>
              </a:rPr>
              <a:t>Segmented Pricing and Discriminatory Pricing.</a:t>
            </a:r>
          </a:p>
        </p:txBody>
      </p:sp>
      <p:sp>
        <p:nvSpPr>
          <p:cNvPr id="5" name="Slide Number Placeholder 4"/>
          <p:cNvSpPr>
            <a:spLocks noGrp="1"/>
          </p:cNvSpPr>
          <p:nvPr>
            <p:ph type="sldNum" sz="quarter" idx="12"/>
          </p:nvPr>
        </p:nvSpPr>
        <p:spPr/>
        <p:txBody>
          <a:bodyPr/>
          <a:lstStyle/>
          <a:p>
            <a:fld id="{6D22F896-40B5-4ADD-8801-0D06FADFA095}" type="slidenum">
              <a:rPr lang="en-US" smtClean="0"/>
              <a:t>28</a:t>
            </a:fld>
            <a:endParaRPr lang="en-US" dirty="0"/>
          </a:p>
        </p:txBody>
      </p:sp>
    </p:spTree>
    <p:extLst>
      <p:ext uri="{BB962C8B-B14F-4D97-AF65-F5344CB8AC3E}">
        <p14:creationId xmlns:p14="http://schemas.microsoft.com/office/powerpoint/2010/main" val="16565451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297" y="511628"/>
            <a:ext cx="11251474" cy="1151965"/>
          </a:xfrm>
        </p:spPr>
        <p:txBody>
          <a:bodyPr>
            <a:noAutofit/>
          </a:bodyPr>
          <a:lstStyle/>
          <a:p>
            <a:pPr algn="ctr"/>
            <a:r>
              <a:rPr lang="en-US" sz="4400" dirty="0">
                <a:cs typeface="AKbalthom HighSchool-Frame" panose="02000500000000000000" pitchFamily="2" charset="0"/>
              </a:rPr>
              <a:t>Case Study :</a:t>
            </a:r>
            <a:br>
              <a:rPr lang="en-US" sz="4400" dirty="0">
                <a:cs typeface="AKbalthom HighSchool-Frame" panose="02000500000000000000" pitchFamily="2" charset="0"/>
              </a:rPr>
            </a:br>
            <a:r>
              <a:rPr lang="en-US" sz="4400" dirty="0">
                <a:cs typeface="AKbalthom HighSchool" panose="02000500000000000000" pitchFamily="2" charset="0"/>
              </a:rPr>
              <a:t> Cambodia beverage company </a:t>
            </a:r>
            <a:r>
              <a:rPr lang="en-US" sz="4400" dirty="0" err="1">
                <a:cs typeface="AKbalthom HighSchool" panose="02000500000000000000" pitchFamily="2" charset="0"/>
              </a:rPr>
              <a:t>LTd</a:t>
            </a:r>
            <a:endParaRPr lang="en-US" sz="4400" dirty="0">
              <a:cs typeface="AKbalthom HighSchool" panose="02000500000000000000" pitchFamily="2" charset="0"/>
            </a:endParaRPr>
          </a:p>
        </p:txBody>
      </p:sp>
      <p:sp>
        <p:nvSpPr>
          <p:cNvPr id="4" name="TextBox 3"/>
          <p:cNvSpPr txBox="1"/>
          <p:nvPr/>
        </p:nvSpPr>
        <p:spPr>
          <a:xfrm>
            <a:off x="696686" y="1968137"/>
            <a:ext cx="10546080" cy="1477328"/>
          </a:xfrm>
          <a:prstGeom prst="rect">
            <a:avLst/>
          </a:prstGeom>
          <a:noFill/>
        </p:spPr>
        <p:txBody>
          <a:bodyPr wrap="square" rtlCol="0">
            <a:spAutoFit/>
          </a:bodyPr>
          <a:lstStyle/>
          <a:p>
            <a:r>
              <a:rPr lang="en-US" dirty="0"/>
              <a:t>	+ </a:t>
            </a:r>
            <a:r>
              <a:rPr lang="en-US" dirty="0">
                <a:cs typeface="Calibri" panose="020F0502020204030204" pitchFamily="34" charset="0"/>
              </a:rPr>
              <a:t>Psychological Pricing: </a:t>
            </a:r>
          </a:p>
          <a:p>
            <a:r>
              <a:rPr lang="en-US" dirty="0">
                <a:latin typeface="Century Gothic" panose="020B0502020202020204" pitchFamily="34" charset="0"/>
                <a:cs typeface="Calibri" panose="020F0502020204030204" pitchFamily="34" charset="0"/>
              </a:rPr>
              <a:t>Coca Cola company had used the psychological pricing strategy in 2009 which derive a very effective way to attract and engage the feeling of their customer</a:t>
            </a:r>
            <a:r>
              <a:rPr lang="en-US" dirty="0">
                <a:latin typeface="Century Gothic" panose="020B0502020202020204" pitchFamily="34" charset="0"/>
              </a:rPr>
              <a:t> </a:t>
            </a:r>
            <a:r>
              <a:rPr lang="en-US" dirty="0">
                <a:latin typeface="Century Gothic" panose="020B0502020202020204" pitchFamily="34" charset="0"/>
                <a:cs typeface="Calibri" panose="020F0502020204030204" pitchFamily="34" charset="0"/>
              </a:rPr>
              <a:t>by influence them to think that price of the coke is lower than other non-alcoholic products or its competitors. </a:t>
            </a:r>
          </a:p>
          <a:p>
            <a:pPr marL="285750" indent="-285750">
              <a:buFontTx/>
              <a:buChar char="-"/>
            </a:pP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29</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326" y="3193492"/>
            <a:ext cx="4180114" cy="234808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1958" y="3566610"/>
            <a:ext cx="5409524" cy="1396825"/>
          </a:xfrm>
          <a:prstGeom prst="rect">
            <a:avLst/>
          </a:prstGeom>
        </p:spPr>
      </p:pic>
    </p:spTree>
    <p:extLst>
      <p:ext uri="{BB962C8B-B14F-4D97-AF65-F5344CB8AC3E}">
        <p14:creationId xmlns:p14="http://schemas.microsoft.com/office/powerpoint/2010/main" val="1769073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4294967295"/>
          </p:nvPr>
        </p:nvSpPr>
        <p:spPr>
          <a:xfrm>
            <a:off x="570390" y="1837765"/>
            <a:ext cx="10820400" cy="4024125"/>
          </a:xfrm>
          <a:prstGeom prst="rect">
            <a:avLst/>
          </a:prstGeom>
        </p:spPr>
        <p:txBody>
          <a:bodyPr/>
          <a:lstStyle/>
          <a:p>
            <a:pPr>
              <a:lnSpc>
                <a:spcPct val="150000"/>
              </a:lnSpc>
            </a:pPr>
            <a:r>
              <a:rPr lang="en-US" dirty="0"/>
              <a:t>What is the marketing mix?</a:t>
            </a:r>
          </a:p>
          <a:p>
            <a:pPr lvl="1">
              <a:lnSpc>
                <a:spcPct val="150000"/>
              </a:lnSpc>
            </a:pPr>
            <a:r>
              <a:rPr lang="en-US" dirty="0"/>
              <a:t>Marketing mix is </a:t>
            </a:r>
            <a:r>
              <a:rPr lang="en-GB" dirty="0">
                <a:latin typeface="Century Gothic" panose="020B0502020202020204" pitchFamily="34" charset="0"/>
              </a:rPr>
              <a:t>about putting the right product or a combination thereof in the place, at the right time, and at the right price. The difficult part is doing this well, as you need to know every aspect of your business plan.</a:t>
            </a:r>
            <a:endParaRPr lang="en-US" dirty="0"/>
          </a:p>
          <a:p>
            <a:pPr marL="230188" lvl="1" indent="-230188">
              <a:lnSpc>
                <a:spcPct val="150000"/>
              </a:lnSpc>
            </a:pPr>
            <a:r>
              <a:rPr lang="en-GB" dirty="0">
                <a:latin typeface="Century Gothic" panose="020B0502020202020204" pitchFamily="34" charset="0"/>
              </a:rPr>
              <a:t>The 4ps are the foundation of marketing mix. A marketing expert named E. Jerome McCarthy created the Marketing 4Ps in the 1960s. This classification has been used throughout the world</a:t>
            </a:r>
          </a:p>
        </p:txBody>
      </p:sp>
      <p:sp>
        <p:nvSpPr>
          <p:cNvPr id="4" name="Slide Number Placeholder 3"/>
          <p:cNvSpPr>
            <a:spLocks noGrp="1"/>
          </p:cNvSpPr>
          <p:nvPr>
            <p:ph type="sldNum" sz="quarter" idx="12"/>
          </p:nvPr>
        </p:nvSpPr>
        <p:spPr/>
        <p:txBody>
          <a:bodyPr/>
          <a:lstStyle/>
          <a:p>
            <a:fld id="{6D22F896-40B5-4ADD-8801-0D06FADFA095}" type="slidenum">
              <a:rPr lang="en-US" smtClean="0"/>
              <a:t>3</a:t>
            </a:fld>
            <a:endParaRPr lang="en-US" dirty="0"/>
          </a:p>
        </p:txBody>
      </p:sp>
    </p:spTree>
    <p:extLst>
      <p:ext uri="{BB962C8B-B14F-4D97-AF65-F5344CB8AC3E}">
        <p14:creationId xmlns:p14="http://schemas.microsoft.com/office/powerpoint/2010/main" val="40996529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297" y="511628"/>
            <a:ext cx="11251474" cy="1151965"/>
          </a:xfrm>
        </p:spPr>
        <p:txBody>
          <a:bodyPr>
            <a:noAutofit/>
          </a:bodyPr>
          <a:lstStyle/>
          <a:p>
            <a:pPr algn="ctr"/>
            <a:r>
              <a:rPr lang="en-US" sz="4400" dirty="0">
                <a:cs typeface="AKbalthom HighSchool-Frame" panose="02000500000000000000" pitchFamily="2" charset="0"/>
              </a:rPr>
              <a:t>Case Study :</a:t>
            </a:r>
            <a:br>
              <a:rPr lang="en-US" sz="4400" dirty="0">
                <a:cs typeface="AKbalthom HighSchool-Frame" panose="02000500000000000000" pitchFamily="2" charset="0"/>
              </a:rPr>
            </a:br>
            <a:r>
              <a:rPr lang="en-US" sz="4400" dirty="0">
                <a:cs typeface="AKbalthom HighSchool" panose="02000500000000000000" pitchFamily="2" charset="0"/>
              </a:rPr>
              <a:t> Cambodia beverage company </a:t>
            </a:r>
            <a:r>
              <a:rPr lang="en-US" sz="4400" dirty="0" err="1">
                <a:cs typeface="AKbalthom HighSchool" panose="02000500000000000000" pitchFamily="2" charset="0"/>
              </a:rPr>
              <a:t>LTd</a:t>
            </a:r>
            <a:endParaRPr lang="en-US" sz="4400" dirty="0">
              <a:cs typeface="AKbalthom HighSchool" panose="02000500000000000000" pitchFamily="2" charset="0"/>
            </a:endParaRPr>
          </a:p>
        </p:txBody>
      </p:sp>
      <p:sp>
        <p:nvSpPr>
          <p:cNvPr id="4" name="TextBox 3"/>
          <p:cNvSpPr txBox="1"/>
          <p:nvPr/>
        </p:nvSpPr>
        <p:spPr>
          <a:xfrm>
            <a:off x="705395" y="1663593"/>
            <a:ext cx="10546080" cy="2031325"/>
          </a:xfrm>
          <a:prstGeom prst="rect">
            <a:avLst/>
          </a:prstGeom>
          <a:noFill/>
        </p:spPr>
        <p:txBody>
          <a:bodyPr wrap="square" rtlCol="0">
            <a:spAutoFit/>
          </a:bodyPr>
          <a:lstStyle/>
          <a:p>
            <a:r>
              <a:rPr lang="en-US" dirty="0"/>
              <a:t>	+ </a:t>
            </a:r>
            <a:r>
              <a:rPr lang="en-US" dirty="0">
                <a:cs typeface="Calibri" panose="020F0502020204030204" pitchFamily="34" charset="0"/>
              </a:rPr>
              <a:t>Promotional</a:t>
            </a:r>
            <a:r>
              <a:rPr lang="en-US" dirty="0"/>
              <a:t> </a:t>
            </a:r>
            <a:r>
              <a:rPr lang="en-US" dirty="0">
                <a:cs typeface="Calibri" panose="020F0502020204030204" pitchFamily="34" charset="0"/>
              </a:rPr>
              <a:t>Pricing:</a:t>
            </a:r>
          </a:p>
          <a:p>
            <a:r>
              <a:rPr lang="en-US" dirty="0">
                <a:latin typeface="Century Gothic" panose="020B0502020202020204" pitchFamily="34" charset="0"/>
                <a:cs typeface="Calibri" panose="020F0502020204030204" pitchFamily="34" charset="0"/>
              </a:rPr>
              <a:t>Within the promotional pricing strategy that Coca Cola company imposed, Cambodian people seem to be more thrilled since the price of coke is lower so they could buy more of it.</a:t>
            </a:r>
          </a:p>
          <a:p>
            <a:endParaRPr lang="en-US" dirty="0">
              <a:latin typeface="Century Gothic" panose="020B0502020202020204" pitchFamily="34" charset="0"/>
              <a:cs typeface="Calibri" panose="020F0502020204030204" pitchFamily="34" charset="0"/>
            </a:endParaRPr>
          </a:p>
          <a:p>
            <a:r>
              <a:rPr lang="en-US" dirty="0">
                <a:latin typeface="Century Gothic" panose="020B0502020202020204" pitchFamily="34" charset="0"/>
                <a:cs typeface="Calibri" panose="020F0502020204030204" pitchFamily="34" charset="0"/>
              </a:rPr>
              <a:t>Mostly the company would implement different marketing strategy to strengthen and </a:t>
            </a:r>
          </a:p>
          <a:p>
            <a:r>
              <a:rPr lang="en-US" dirty="0">
                <a:latin typeface="Century Gothic" panose="020B0502020202020204" pitchFamily="34" charset="0"/>
                <a:cs typeface="Calibri" panose="020F0502020204030204" pitchFamily="34" charset="0"/>
              </a:rPr>
              <a:t>encourage their distributor channel such as store, retailer, middle men by using both </a:t>
            </a:r>
          </a:p>
          <a:p>
            <a:r>
              <a:rPr lang="en-US" dirty="0">
                <a:latin typeface="Century Gothic" panose="020B0502020202020204" pitchFamily="34" charset="0"/>
                <a:cs typeface="Calibri" panose="020F0502020204030204" pitchFamily="34" charset="0"/>
              </a:rPr>
              <a:t>monetary incentive and non-monetary incentive.</a:t>
            </a:r>
          </a:p>
        </p:txBody>
      </p:sp>
      <p:sp>
        <p:nvSpPr>
          <p:cNvPr id="5" name="Slide Number Placeholder 4"/>
          <p:cNvSpPr>
            <a:spLocks noGrp="1"/>
          </p:cNvSpPr>
          <p:nvPr>
            <p:ph type="sldNum" sz="quarter" idx="12"/>
          </p:nvPr>
        </p:nvSpPr>
        <p:spPr/>
        <p:txBody>
          <a:bodyPr/>
          <a:lstStyle/>
          <a:p>
            <a:fld id="{6D22F896-40B5-4ADD-8801-0D06FADFA095}" type="slidenum">
              <a:rPr lang="en-US" smtClean="0"/>
              <a:t>30</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2241" y="3382222"/>
            <a:ext cx="3334371" cy="225322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040" y="3659291"/>
            <a:ext cx="3814354" cy="188380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6612" y="2477510"/>
            <a:ext cx="2725159" cy="3029961"/>
          </a:xfrm>
          <a:prstGeom prst="rect">
            <a:avLst/>
          </a:prstGeom>
        </p:spPr>
      </p:pic>
    </p:spTree>
    <p:extLst>
      <p:ext uri="{BB962C8B-B14F-4D97-AF65-F5344CB8AC3E}">
        <p14:creationId xmlns:p14="http://schemas.microsoft.com/office/powerpoint/2010/main" val="37190818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297" y="511628"/>
            <a:ext cx="11251474" cy="1151965"/>
          </a:xfrm>
        </p:spPr>
        <p:txBody>
          <a:bodyPr>
            <a:noAutofit/>
          </a:bodyPr>
          <a:lstStyle/>
          <a:p>
            <a:pPr algn="ctr"/>
            <a:r>
              <a:rPr lang="en-US" sz="4400" dirty="0">
                <a:cs typeface="AKbalthom HighSchool-Frame" panose="02000500000000000000" pitchFamily="2" charset="0"/>
              </a:rPr>
              <a:t>Case Study :</a:t>
            </a:r>
            <a:br>
              <a:rPr lang="en-US" sz="4400" dirty="0">
                <a:cs typeface="AKbalthom HighSchool-Frame" panose="02000500000000000000" pitchFamily="2" charset="0"/>
              </a:rPr>
            </a:br>
            <a:r>
              <a:rPr lang="en-US" sz="4400" dirty="0">
                <a:cs typeface="AKbalthom HighSchool" panose="02000500000000000000" pitchFamily="2" charset="0"/>
              </a:rPr>
              <a:t> Cambodia beverage company </a:t>
            </a:r>
            <a:r>
              <a:rPr lang="en-US" sz="4400" dirty="0" err="1">
                <a:cs typeface="AKbalthom HighSchool" panose="02000500000000000000" pitchFamily="2" charset="0"/>
              </a:rPr>
              <a:t>LTd</a:t>
            </a:r>
            <a:endParaRPr lang="en-US" sz="4400" dirty="0">
              <a:cs typeface="AKbalthom HighSchool" panose="02000500000000000000" pitchFamily="2" charset="0"/>
            </a:endParaRPr>
          </a:p>
        </p:txBody>
      </p:sp>
      <p:sp>
        <p:nvSpPr>
          <p:cNvPr id="4" name="TextBox 3"/>
          <p:cNvSpPr txBox="1"/>
          <p:nvPr/>
        </p:nvSpPr>
        <p:spPr>
          <a:xfrm>
            <a:off x="705395" y="1663593"/>
            <a:ext cx="10546080" cy="1754326"/>
          </a:xfrm>
          <a:prstGeom prst="rect">
            <a:avLst/>
          </a:prstGeom>
          <a:noFill/>
        </p:spPr>
        <p:txBody>
          <a:bodyPr wrap="square" rtlCol="0">
            <a:spAutoFit/>
          </a:bodyPr>
          <a:lstStyle/>
          <a:p>
            <a:r>
              <a:rPr lang="en-US" dirty="0"/>
              <a:t>	+ </a:t>
            </a:r>
            <a:r>
              <a:rPr lang="en-US" dirty="0">
                <a:cs typeface="Calibri" panose="020F0502020204030204" pitchFamily="34" charset="0"/>
              </a:rPr>
              <a:t>Segmented</a:t>
            </a:r>
            <a:r>
              <a:rPr lang="en-US" dirty="0"/>
              <a:t> </a:t>
            </a:r>
            <a:r>
              <a:rPr lang="en-US" dirty="0">
                <a:cs typeface="Calibri" panose="020F0502020204030204" pitchFamily="34" charset="0"/>
              </a:rPr>
              <a:t>Pricing:</a:t>
            </a:r>
          </a:p>
          <a:p>
            <a:r>
              <a:rPr lang="en-US" dirty="0">
                <a:cs typeface="Calibri" panose="020F0502020204030204" pitchFamily="34" charset="0"/>
              </a:rPr>
              <a:t>  </a:t>
            </a:r>
            <a:r>
              <a:rPr lang="en-US" dirty="0">
                <a:latin typeface="Century Gothic" panose="020B0502020202020204" pitchFamily="34" charset="0"/>
                <a:cs typeface="Calibri" panose="020F0502020204030204" pitchFamily="34" charset="0"/>
              </a:rPr>
              <a:t>This pricing strategy is used to increase the sale and profit, since different product will sell at the different price. However there isn’t much cost required to manufacture a product at the same level. </a:t>
            </a:r>
          </a:p>
          <a:p>
            <a:r>
              <a:rPr lang="en-US" dirty="0">
                <a:latin typeface="Century Gothic" panose="020B0502020202020204" pitchFamily="34" charset="0"/>
                <a:cs typeface="Calibri" panose="020F0502020204030204" pitchFamily="34" charset="0"/>
              </a:rPr>
              <a:t>There are many different packaging that serve with different price: 1.5l, 1l, 0.5l as plastic bottle and 350ml, 250ml as aluminum cans.</a:t>
            </a:r>
          </a:p>
        </p:txBody>
      </p:sp>
      <p:sp>
        <p:nvSpPr>
          <p:cNvPr id="5" name="Slide Number Placeholder 4"/>
          <p:cNvSpPr>
            <a:spLocks noGrp="1"/>
          </p:cNvSpPr>
          <p:nvPr>
            <p:ph type="sldNum" sz="quarter" idx="12"/>
          </p:nvPr>
        </p:nvSpPr>
        <p:spPr/>
        <p:txBody>
          <a:bodyPr/>
          <a:lstStyle/>
          <a:p>
            <a:fld id="{6D22F896-40B5-4ADD-8801-0D06FADFA095}" type="slidenum">
              <a:rPr lang="en-US" smtClean="0"/>
              <a:t>31</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5803" y="3140922"/>
            <a:ext cx="3855099" cy="241603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1382" y="2857316"/>
            <a:ext cx="2380161" cy="2871139"/>
          </a:xfrm>
          <a:prstGeom prst="rect">
            <a:avLst/>
          </a:prstGeom>
        </p:spPr>
      </p:pic>
    </p:spTree>
    <p:extLst>
      <p:ext uri="{BB962C8B-B14F-4D97-AF65-F5344CB8AC3E}">
        <p14:creationId xmlns:p14="http://schemas.microsoft.com/office/powerpoint/2010/main" val="18033027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297" y="511628"/>
            <a:ext cx="11251474" cy="1151965"/>
          </a:xfrm>
        </p:spPr>
        <p:txBody>
          <a:bodyPr>
            <a:noAutofit/>
          </a:bodyPr>
          <a:lstStyle/>
          <a:p>
            <a:pPr algn="ctr"/>
            <a:r>
              <a:rPr lang="en-US" sz="4400" dirty="0">
                <a:cs typeface="AKbalthom HighSchool-Frame" panose="02000500000000000000" pitchFamily="2" charset="0"/>
              </a:rPr>
              <a:t>Case Study :</a:t>
            </a:r>
            <a:br>
              <a:rPr lang="en-US" sz="4400" dirty="0">
                <a:cs typeface="AKbalthom HighSchool-Frame" panose="02000500000000000000" pitchFamily="2" charset="0"/>
              </a:rPr>
            </a:br>
            <a:r>
              <a:rPr lang="en-US" sz="4400" dirty="0">
                <a:cs typeface="AKbalthom HighSchool" panose="02000500000000000000" pitchFamily="2" charset="0"/>
              </a:rPr>
              <a:t> Cambodia beverage company </a:t>
            </a:r>
            <a:r>
              <a:rPr lang="en-US" sz="4400" dirty="0" err="1">
                <a:cs typeface="AKbalthom HighSchool" panose="02000500000000000000" pitchFamily="2" charset="0"/>
              </a:rPr>
              <a:t>LTd</a:t>
            </a:r>
            <a:endParaRPr lang="en-US" sz="4400" dirty="0">
              <a:cs typeface="AKbalthom HighSchool" panose="02000500000000000000" pitchFamily="2" charset="0"/>
            </a:endParaRPr>
          </a:p>
        </p:txBody>
      </p:sp>
      <p:sp>
        <p:nvSpPr>
          <p:cNvPr id="4" name="TextBox 3"/>
          <p:cNvSpPr txBox="1"/>
          <p:nvPr/>
        </p:nvSpPr>
        <p:spPr>
          <a:xfrm>
            <a:off x="705395" y="1663593"/>
            <a:ext cx="10546080" cy="2308324"/>
          </a:xfrm>
          <a:prstGeom prst="rect">
            <a:avLst/>
          </a:prstGeom>
          <a:noFill/>
        </p:spPr>
        <p:txBody>
          <a:bodyPr wrap="square" rtlCol="0">
            <a:spAutoFit/>
          </a:bodyPr>
          <a:lstStyle/>
          <a:p>
            <a:r>
              <a:rPr lang="en-US" dirty="0"/>
              <a:t>	+ </a:t>
            </a:r>
            <a:r>
              <a:rPr lang="en-US" dirty="0">
                <a:cs typeface="Calibri" panose="020F0502020204030204" pitchFamily="34" charset="0"/>
              </a:rPr>
              <a:t>Discriminatory Pricing:</a:t>
            </a:r>
          </a:p>
          <a:p>
            <a:r>
              <a:rPr lang="en-US" dirty="0">
                <a:latin typeface="Century Gothic" panose="020B0502020202020204" pitchFamily="34" charset="0"/>
                <a:cs typeface="Calibri" panose="020F0502020204030204" pitchFamily="34" charset="0"/>
              </a:rPr>
              <a:t>Pricing tactics used to sold for different channel on the market: </a:t>
            </a:r>
            <a:r>
              <a:rPr lang="en-US" dirty="0" err="1">
                <a:latin typeface="Century Gothic" panose="020B0502020202020204" pitchFamily="34" charset="0"/>
                <a:cs typeface="Calibri" panose="020F0502020204030204" pitchFamily="34" charset="0"/>
              </a:rPr>
              <a:t>wholeseller</a:t>
            </a:r>
            <a:r>
              <a:rPr lang="en-US" dirty="0">
                <a:latin typeface="Century Gothic" panose="020B0502020202020204" pitchFamily="34" charset="0"/>
                <a:cs typeface="Calibri" panose="020F0502020204030204" pitchFamily="34" charset="0"/>
              </a:rPr>
              <a:t>, distributor, store, Automated teller machines (AMTs)….</a:t>
            </a:r>
          </a:p>
          <a:p>
            <a:endParaRPr lang="en-US" dirty="0">
              <a:latin typeface="Century Gothic" panose="020B0502020202020204" pitchFamily="34" charset="0"/>
              <a:cs typeface="Calibri" panose="020F0502020204030204" pitchFamily="34" charset="0"/>
            </a:endParaRPr>
          </a:p>
          <a:p>
            <a:r>
              <a:rPr lang="en-US" dirty="0">
                <a:latin typeface="Century Gothic" panose="020B0502020202020204" pitchFamily="34" charset="0"/>
                <a:cs typeface="Calibri" panose="020F0502020204030204" pitchFamily="34" charset="0"/>
              </a:rPr>
              <a:t>There are two different way that Coca Cola sell it product: </a:t>
            </a:r>
          </a:p>
          <a:p>
            <a:r>
              <a:rPr lang="en-US" dirty="0">
                <a:latin typeface="Century Gothic" panose="020B0502020202020204" pitchFamily="34" charset="0"/>
                <a:cs typeface="Calibri" panose="020F0502020204030204" pitchFamily="34" charset="0"/>
              </a:rPr>
              <a:t>  -  Direct selling </a:t>
            </a:r>
          </a:p>
          <a:p>
            <a:r>
              <a:rPr lang="en-US" dirty="0">
                <a:latin typeface="Century Gothic" panose="020B0502020202020204" pitchFamily="34" charset="0"/>
                <a:cs typeface="Calibri" panose="020F0502020204030204" pitchFamily="34" charset="0"/>
              </a:rPr>
              <a:t>  -  Indirect selling </a:t>
            </a:r>
          </a:p>
          <a:p>
            <a:r>
              <a:rPr lang="en-US" dirty="0">
                <a:cs typeface="Calibri" panose="020F0502020204030204" pitchFamily="34" charset="0"/>
              </a:rPr>
              <a:t>  </a:t>
            </a:r>
          </a:p>
        </p:txBody>
      </p:sp>
      <p:sp>
        <p:nvSpPr>
          <p:cNvPr id="5" name="Slide Number Placeholder 4"/>
          <p:cNvSpPr>
            <a:spLocks noGrp="1"/>
          </p:cNvSpPr>
          <p:nvPr>
            <p:ph type="sldNum" sz="quarter" idx="12"/>
          </p:nvPr>
        </p:nvSpPr>
        <p:spPr/>
        <p:txBody>
          <a:bodyPr/>
          <a:lstStyle/>
          <a:p>
            <a:fld id="{6D22F896-40B5-4ADD-8801-0D06FADFA095}" type="slidenum">
              <a:rPr lang="en-US" smtClean="0"/>
              <a:t>32</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9222" y="3167742"/>
            <a:ext cx="3962401" cy="228382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6101" y="3630829"/>
            <a:ext cx="4794613" cy="1961433"/>
          </a:xfrm>
          <a:prstGeom prst="rect">
            <a:avLst/>
          </a:prstGeom>
        </p:spPr>
      </p:pic>
    </p:spTree>
    <p:extLst>
      <p:ext uri="{BB962C8B-B14F-4D97-AF65-F5344CB8AC3E}">
        <p14:creationId xmlns:p14="http://schemas.microsoft.com/office/powerpoint/2010/main" val="1369573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297" y="511628"/>
            <a:ext cx="11251474" cy="1151965"/>
          </a:xfrm>
        </p:spPr>
        <p:txBody>
          <a:bodyPr>
            <a:noAutofit/>
          </a:bodyPr>
          <a:lstStyle/>
          <a:p>
            <a:pPr algn="ctr"/>
            <a:r>
              <a:rPr lang="en-US" sz="4400" dirty="0">
                <a:cs typeface="AKbalthom HighSchool-Frame" panose="02000500000000000000" pitchFamily="2" charset="0"/>
              </a:rPr>
              <a:t>Case Study :</a:t>
            </a:r>
            <a:br>
              <a:rPr lang="en-US" sz="4400" dirty="0">
                <a:cs typeface="AKbalthom HighSchool-Frame" panose="02000500000000000000" pitchFamily="2" charset="0"/>
              </a:rPr>
            </a:br>
            <a:r>
              <a:rPr lang="en-US" sz="4400" dirty="0">
                <a:cs typeface="AKbalthom HighSchool" panose="02000500000000000000" pitchFamily="2" charset="0"/>
              </a:rPr>
              <a:t> Cambodia beverage company </a:t>
            </a:r>
            <a:r>
              <a:rPr lang="en-US" sz="4400" dirty="0" err="1">
                <a:cs typeface="AKbalthom HighSchool" panose="02000500000000000000" pitchFamily="2" charset="0"/>
              </a:rPr>
              <a:t>LTd</a:t>
            </a:r>
            <a:endParaRPr lang="en-US" sz="4400" dirty="0">
              <a:cs typeface="AKbalthom HighSchool" panose="02000500000000000000" pitchFamily="2" charset="0"/>
            </a:endParaRPr>
          </a:p>
        </p:txBody>
      </p:sp>
      <p:sp>
        <p:nvSpPr>
          <p:cNvPr id="4" name="TextBox 3"/>
          <p:cNvSpPr txBox="1"/>
          <p:nvPr/>
        </p:nvSpPr>
        <p:spPr>
          <a:xfrm>
            <a:off x="696686" y="1968137"/>
            <a:ext cx="10546080" cy="1754326"/>
          </a:xfrm>
          <a:prstGeom prst="rect">
            <a:avLst/>
          </a:prstGeom>
          <a:noFill/>
        </p:spPr>
        <p:txBody>
          <a:bodyPr wrap="square" rtlCol="0">
            <a:spAutoFit/>
          </a:bodyPr>
          <a:lstStyle/>
          <a:p>
            <a:pPr marL="285750" indent="-285750">
              <a:buFontTx/>
              <a:buChar char="-"/>
            </a:pPr>
            <a:r>
              <a:rPr lang="en-US" dirty="0"/>
              <a:t>Place : </a:t>
            </a:r>
            <a:r>
              <a:rPr lang="en-US" dirty="0">
                <a:latin typeface="Century Gothic" panose="020B0502020202020204" pitchFamily="34" charset="0"/>
              </a:rPr>
              <a:t>is the distribution channel to reach company’s target customer. For Cambodia, their goal is to reach every market and retailer all around Cambodia.</a:t>
            </a:r>
          </a:p>
          <a:p>
            <a:pPr marL="285750" indent="-285750">
              <a:buFontTx/>
              <a:buChar char="-"/>
            </a:pPr>
            <a:endParaRPr lang="en-US" dirty="0">
              <a:latin typeface="Century Gothic" panose="020B0502020202020204" pitchFamily="34" charset="0"/>
            </a:endParaRPr>
          </a:p>
          <a:p>
            <a:pPr marL="285750" indent="-285750">
              <a:buFontTx/>
              <a:buChar char="-"/>
            </a:pPr>
            <a:r>
              <a:rPr lang="en-US" dirty="0">
                <a:latin typeface="Century Gothic" panose="020B0502020202020204" pitchFamily="34" charset="0"/>
              </a:rPr>
              <a:t>Many warehouse, store, super market, retailer is associated with CBC to make sure every customer has their access to used its product. </a:t>
            </a:r>
            <a:endParaRPr lang="en-US" dirty="0"/>
          </a:p>
          <a:p>
            <a:r>
              <a:rPr lang="en-US" dirty="0"/>
              <a:t> 		</a:t>
            </a:r>
            <a:endParaRPr lang="en-US" dirty="0">
              <a:cs typeface="Calibri" panose="020F0502020204030204" pitchFamily="34" charset="0"/>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t>33</a:t>
            </a:fld>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549" y="3426371"/>
            <a:ext cx="3821687" cy="2149699"/>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7121" y="3213464"/>
            <a:ext cx="4750526" cy="2284230"/>
          </a:xfrm>
          <a:prstGeom prst="rect">
            <a:avLst/>
          </a:prstGeom>
        </p:spPr>
      </p:pic>
    </p:spTree>
    <p:extLst>
      <p:ext uri="{BB962C8B-B14F-4D97-AF65-F5344CB8AC3E}">
        <p14:creationId xmlns:p14="http://schemas.microsoft.com/office/powerpoint/2010/main" val="8400666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297" y="511628"/>
            <a:ext cx="11251474" cy="1151965"/>
          </a:xfrm>
        </p:spPr>
        <p:txBody>
          <a:bodyPr>
            <a:noAutofit/>
          </a:bodyPr>
          <a:lstStyle/>
          <a:p>
            <a:pPr algn="ctr"/>
            <a:r>
              <a:rPr lang="en-US" sz="4400" dirty="0">
                <a:cs typeface="AKbalthom HighSchool-Frame" panose="02000500000000000000" pitchFamily="2" charset="0"/>
              </a:rPr>
              <a:t>Case Study :</a:t>
            </a:r>
            <a:br>
              <a:rPr lang="en-US" sz="4400" dirty="0">
                <a:cs typeface="AKbalthom HighSchool-Frame" panose="02000500000000000000" pitchFamily="2" charset="0"/>
              </a:rPr>
            </a:br>
            <a:r>
              <a:rPr lang="en-US" sz="4400" dirty="0">
                <a:cs typeface="AKbalthom HighSchool" panose="02000500000000000000" pitchFamily="2" charset="0"/>
              </a:rPr>
              <a:t> Cambodia beverage company </a:t>
            </a:r>
            <a:r>
              <a:rPr lang="en-US" sz="4400" dirty="0" err="1">
                <a:cs typeface="AKbalthom HighSchool" panose="02000500000000000000" pitchFamily="2" charset="0"/>
              </a:rPr>
              <a:t>LTd</a:t>
            </a:r>
            <a:endParaRPr lang="en-US" sz="4400" dirty="0">
              <a:cs typeface="AKbalthom HighSchool" panose="02000500000000000000" pitchFamily="2" charset="0"/>
            </a:endParaRPr>
          </a:p>
        </p:txBody>
      </p:sp>
      <p:sp>
        <p:nvSpPr>
          <p:cNvPr id="4" name="TextBox 3"/>
          <p:cNvSpPr txBox="1"/>
          <p:nvPr/>
        </p:nvSpPr>
        <p:spPr>
          <a:xfrm>
            <a:off x="696686" y="1968137"/>
            <a:ext cx="10546080" cy="1938992"/>
          </a:xfrm>
          <a:prstGeom prst="rect">
            <a:avLst/>
          </a:prstGeom>
          <a:noFill/>
        </p:spPr>
        <p:txBody>
          <a:bodyPr wrap="square" rtlCol="0">
            <a:spAutoFit/>
          </a:bodyPr>
          <a:lstStyle/>
          <a:p>
            <a:pPr marL="285750" indent="-285750">
              <a:buFontTx/>
              <a:buChar char="-"/>
            </a:pPr>
            <a:r>
              <a:rPr lang="en-US" dirty="0"/>
              <a:t>Place :</a:t>
            </a:r>
          </a:p>
          <a:p>
            <a:r>
              <a:rPr lang="en-US" dirty="0"/>
              <a:t> </a:t>
            </a:r>
            <a:r>
              <a:rPr lang="en-US" dirty="0">
                <a:latin typeface="Century Gothic" panose="020B0502020202020204" pitchFamily="34" charset="0"/>
              </a:rPr>
              <a:t>	</a:t>
            </a:r>
            <a:r>
              <a:rPr lang="en-US" sz="1600" dirty="0">
                <a:latin typeface="Century Gothic" panose="020B0502020202020204" pitchFamily="34" charset="0"/>
              </a:rPr>
              <a:t>When Coca Cola first come to Cambodia in 1993, there is only one distribution place as well as warehouse in Phnom Penh. As they growth rapidly, many branch had created. </a:t>
            </a:r>
          </a:p>
          <a:p>
            <a:endParaRPr lang="en-US" sz="1600" dirty="0">
              <a:latin typeface="Century Gothic" panose="020B0502020202020204" pitchFamily="34" charset="0"/>
            </a:endParaRPr>
          </a:p>
          <a:p>
            <a:r>
              <a:rPr lang="en-US" sz="1600" dirty="0">
                <a:latin typeface="Century Gothic" panose="020B0502020202020204" pitchFamily="34" charset="0"/>
              </a:rPr>
              <a:t>       In 2016, CBC had invested about 100 million dollar to construct a big production process in Phnom Penh Special Economic Zone</a:t>
            </a:r>
            <a:r>
              <a:rPr lang="en-US" dirty="0">
                <a:latin typeface="Century Gothic" panose="020B0502020202020204" pitchFamily="34" charset="0"/>
              </a:rPr>
              <a:t> for 3 main reasons.</a:t>
            </a:r>
          </a:p>
          <a:p>
            <a:r>
              <a:rPr lang="en-US" dirty="0"/>
              <a:t>	</a:t>
            </a:r>
            <a:endParaRPr lang="en-US" dirty="0">
              <a:cs typeface="Calibri" panose="020F0502020204030204" pitchFamily="34" charset="0"/>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t>34</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59" y="3700166"/>
            <a:ext cx="2687683" cy="194625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5066" y="3527750"/>
            <a:ext cx="3178001" cy="211866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1391" y="3700166"/>
            <a:ext cx="2930979" cy="165337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6715" y="3565036"/>
            <a:ext cx="2761706" cy="1804315"/>
          </a:xfrm>
          <a:prstGeom prst="rect">
            <a:avLst/>
          </a:prstGeom>
        </p:spPr>
      </p:pic>
    </p:spTree>
    <p:extLst>
      <p:ext uri="{BB962C8B-B14F-4D97-AF65-F5344CB8AC3E}">
        <p14:creationId xmlns:p14="http://schemas.microsoft.com/office/powerpoint/2010/main" val="40053172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297" y="511628"/>
            <a:ext cx="11251474" cy="1151965"/>
          </a:xfrm>
        </p:spPr>
        <p:txBody>
          <a:bodyPr>
            <a:normAutofit fontScale="90000"/>
          </a:bodyPr>
          <a:lstStyle/>
          <a:p>
            <a:pPr algn="ctr"/>
            <a:r>
              <a:rPr lang="en-US" dirty="0">
                <a:latin typeface="AKbalthom HighSchool-Frame" panose="02000500000000000000" pitchFamily="2" charset="0"/>
                <a:cs typeface="AKbalthom HighSchool-Frame" panose="02000500000000000000" pitchFamily="2" charset="0"/>
              </a:rPr>
              <a:t>Case Study :</a:t>
            </a:r>
            <a:br>
              <a:rPr lang="en-US" dirty="0">
                <a:latin typeface="AKbalthom HighSchool-Frame" panose="02000500000000000000" pitchFamily="2" charset="0"/>
                <a:cs typeface="AKbalthom HighSchool-Frame" panose="02000500000000000000" pitchFamily="2" charset="0"/>
              </a:rPr>
            </a:br>
            <a:r>
              <a:rPr lang="en-US" dirty="0">
                <a:latin typeface="AKbalthom HighSchool" panose="02000500000000000000" pitchFamily="2" charset="0"/>
                <a:cs typeface="AKbalthom HighSchool" panose="02000500000000000000" pitchFamily="2" charset="0"/>
              </a:rPr>
              <a:t> Cambodia beverage company </a:t>
            </a:r>
            <a:r>
              <a:rPr lang="en-US" dirty="0" err="1">
                <a:latin typeface="AKbalthom HighSchool" panose="02000500000000000000" pitchFamily="2" charset="0"/>
                <a:cs typeface="AKbalthom HighSchool" panose="02000500000000000000" pitchFamily="2" charset="0"/>
              </a:rPr>
              <a:t>LTd</a:t>
            </a:r>
            <a:endParaRPr lang="en-US" dirty="0">
              <a:latin typeface="AKbalthom HighSchool" panose="02000500000000000000" pitchFamily="2" charset="0"/>
              <a:cs typeface="AKbalthom HighSchool" panose="02000500000000000000" pitchFamily="2" charset="0"/>
            </a:endParaRPr>
          </a:p>
        </p:txBody>
      </p:sp>
      <p:sp>
        <p:nvSpPr>
          <p:cNvPr id="4" name="TextBox 3"/>
          <p:cNvSpPr txBox="1"/>
          <p:nvPr/>
        </p:nvSpPr>
        <p:spPr>
          <a:xfrm>
            <a:off x="696686" y="1968137"/>
            <a:ext cx="10546080" cy="3416320"/>
          </a:xfrm>
          <a:prstGeom prst="rect">
            <a:avLst/>
          </a:prstGeom>
          <a:noFill/>
        </p:spPr>
        <p:txBody>
          <a:bodyPr wrap="square" rtlCol="0">
            <a:spAutoFit/>
          </a:bodyPr>
          <a:lstStyle/>
          <a:p>
            <a:pPr marL="285750" indent="-285750">
              <a:buFontTx/>
              <a:buChar char="-"/>
            </a:pPr>
            <a:r>
              <a:rPr lang="en-US" dirty="0"/>
              <a:t>Promotion :</a:t>
            </a:r>
          </a:p>
          <a:p>
            <a:pPr algn="just"/>
            <a:r>
              <a:rPr lang="en-US" dirty="0"/>
              <a:t> 	</a:t>
            </a:r>
            <a:r>
              <a:rPr lang="en-US" dirty="0">
                <a:latin typeface="Century Gothic" panose="020B0502020202020204" pitchFamily="34" charset="0"/>
              </a:rPr>
              <a:t>To compete intensively with its competitor, CBC had launch ‘Taste the feeling’ campaign in 2016 to promoted its brand deeply into the market that can reach to their potential customer.</a:t>
            </a:r>
          </a:p>
          <a:p>
            <a:pPr algn="just"/>
            <a:r>
              <a:rPr lang="en-US" dirty="0">
                <a:latin typeface="Century Gothic" panose="020B0502020202020204" pitchFamily="34" charset="0"/>
                <a:cs typeface="Calibri" panose="020F0502020204030204" pitchFamily="34" charset="0"/>
              </a:rPr>
              <a:t>	</a:t>
            </a:r>
          </a:p>
          <a:p>
            <a:pPr algn="just"/>
            <a:r>
              <a:rPr lang="en-US" dirty="0">
                <a:latin typeface="Century Gothic" panose="020B0502020202020204" pitchFamily="34" charset="0"/>
                <a:cs typeface="Calibri" panose="020F0502020204030204" pitchFamily="34" charset="0"/>
              </a:rPr>
              <a:t>	CBC had imposed many different profession of transmission to encourage and influence  customer to increase their demand.</a:t>
            </a:r>
          </a:p>
          <a:p>
            <a:pPr algn="just"/>
            <a:r>
              <a:rPr lang="en-US" dirty="0">
                <a:latin typeface="Century Gothic" panose="020B0502020202020204" pitchFamily="34" charset="0"/>
                <a:cs typeface="Calibri" panose="020F0502020204030204" pitchFamily="34" charset="0"/>
              </a:rPr>
              <a:t>   +  </a:t>
            </a:r>
            <a:r>
              <a:rPr lang="en-US" dirty="0">
                <a:cs typeface="Calibri" panose="020F0502020204030204" pitchFamily="34" charset="0"/>
              </a:rPr>
              <a:t>Advertising</a:t>
            </a:r>
            <a:r>
              <a:rPr lang="en-US" dirty="0">
                <a:latin typeface="Century Gothic" panose="020B0502020202020204" pitchFamily="34" charset="0"/>
                <a:cs typeface="Calibri" panose="020F0502020204030204" pitchFamily="34" charset="0"/>
              </a:rPr>
              <a:t>: The company had used many diverse form to promoted their product through ads by TV, radio, school, big screen on highway…</a:t>
            </a:r>
          </a:p>
          <a:p>
            <a:pPr algn="just"/>
            <a:r>
              <a:rPr lang="en-US" dirty="0">
                <a:latin typeface="Arial Rounded MT Bold" panose="020F0704030504030204" pitchFamily="34" charset="0"/>
                <a:cs typeface="Calibri" panose="020F0502020204030204" pitchFamily="34" charset="0"/>
              </a:rPr>
              <a:t>  </a:t>
            </a:r>
          </a:p>
          <a:p>
            <a:pPr algn="just"/>
            <a:endParaRPr lang="en-US" dirty="0">
              <a:latin typeface="Arial Rounded MT Bold" panose="020F0704030504030204" pitchFamily="34" charset="0"/>
              <a:cs typeface="Calibri" panose="020F0502020204030204" pitchFamily="34" charset="0"/>
            </a:endParaRPr>
          </a:p>
          <a:p>
            <a:pPr algn="just"/>
            <a:endParaRPr lang="en-US" dirty="0">
              <a:latin typeface="Arial Rounded MT Bold" panose="020F0704030504030204" pitchFamily="34" charset="0"/>
              <a:cs typeface="Calibri" panose="020F0502020204030204" pitchFamily="34" charset="0"/>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t>35</a:t>
            </a:fld>
            <a:endParaRPr lang="en-US" dirty="0"/>
          </a:p>
        </p:txBody>
      </p:sp>
    </p:spTree>
    <p:extLst>
      <p:ext uri="{BB962C8B-B14F-4D97-AF65-F5344CB8AC3E}">
        <p14:creationId xmlns:p14="http://schemas.microsoft.com/office/powerpoint/2010/main" val="26485931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297" y="511628"/>
            <a:ext cx="11251474" cy="1151965"/>
          </a:xfrm>
        </p:spPr>
        <p:txBody>
          <a:bodyPr>
            <a:normAutofit fontScale="90000"/>
          </a:bodyPr>
          <a:lstStyle/>
          <a:p>
            <a:pPr algn="ctr"/>
            <a:r>
              <a:rPr lang="en-US" dirty="0">
                <a:latin typeface="AKbalthom HighSchool-Frame" panose="02000500000000000000" pitchFamily="2" charset="0"/>
                <a:cs typeface="AKbalthom HighSchool-Frame" panose="02000500000000000000" pitchFamily="2" charset="0"/>
              </a:rPr>
              <a:t>Case Study :</a:t>
            </a:r>
            <a:br>
              <a:rPr lang="en-US" dirty="0">
                <a:latin typeface="AKbalthom HighSchool-Frame" panose="02000500000000000000" pitchFamily="2" charset="0"/>
                <a:cs typeface="AKbalthom HighSchool-Frame" panose="02000500000000000000" pitchFamily="2" charset="0"/>
              </a:rPr>
            </a:br>
            <a:r>
              <a:rPr lang="en-US" dirty="0">
                <a:latin typeface="AKbalthom HighSchool" panose="02000500000000000000" pitchFamily="2" charset="0"/>
                <a:cs typeface="AKbalthom HighSchool" panose="02000500000000000000" pitchFamily="2" charset="0"/>
              </a:rPr>
              <a:t> Cambodia beverage company </a:t>
            </a:r>
            <a:r>
              <a:rPr lang="en-US" dirty="0" err="1">
                <a:latin typeface="AKbalthom HighSchool" panose="02000500000000000000" pitchFamily="2" charset="0"/>
                <a:cs typeface="AKbalthom HighSchool" panose="02000500000000000000" pitchFamily="2" charset="0"/>
              </a:rPr>
              <a:t>LTd</a:t>
            </a:r>
            <a:endParaRPr lang="en-US" dirty="0">
              <a:latin typeface="AKbalthom HighSchool" panose="02000500000000000000" pitchFamily="2" charset="0"/>
              <a:cs typeface="AKbalthom HighSchool" panose="02000500000000000000" pitchFamily="2" charset="0"/>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t>36</a:t>
            </a:fld>
            <a:endParaRPr lang="en-US" dirty="0"/>
          </a:p>
        </p:txBody>
      </p:sp>
      <p:sp>
        <p:nvSpPr>
          <p:cNvPr id="3" name="TextBox 2"/>
          <p:cNvSpPr txBox="1"/>
          <p:nvPr/>
        </p:nvSpPr>
        <p:spPr>
          <a:xfrm>
            <a:off x="879566" y="1663593"/>
            <a:ext cx="10241280" cy="3970318"/>
          </a:xfrm>
          <a:prstGeom prst="rect">
            <a:avLst/>
          </a:prstGeom>
          <a:noFill/>
        </p:spPr>
        <p:txBody>
          <a:bodyPr wrap="square" rtlCol="0">
            <a:spAutoFit/>
          </a:bodyPr>
          <a:lstStyle/>
          <a:p>
            <a:pPr algn="just"/>
            <a:r>
              <a:rPr lang="en-US" dirty="0">
                <a:latin typeface="Calibri" panose="020F0502020204030204" pitchFamily="34" charset="0"/>
                <a:cs typeface="Calibri" panose="020F0502020204030204" pitchFamily="34" charset="0"/>
              </a:rPr>
              <a:t> + </a:t>
            </a:r>
            <a:r>
              <a:rPr lang="en-US" dirty="0">
                <a:cs typeface="Calibri" panose="020F0502020204030204" pitchFamily="34" charset="0"/>
              </a:rPr>
              <a:t>Sale promotion: </a:t>
            </a:r>
            <a:r>
              <a:rPr lang="en-US" dirty="0">
                <a:latin typeface="Century Gothic" panose="020B0502020202020204" pitchFamily="34" charset="0"/>
                <a:cs typeface="Calibri" panose="020F0502020204030204" pitchFamily="34" charset="0"/>
              </a:rPr>
              <a:t>will be done mostly on holiday occasion such as Khmer New Year, by giving out discount, coupons …</a:t>
            </a:r>
          </a:p>
          <a:p>
            <a:pPr algn="just"/>
            <a:endParaRPr lang="en-US" dirty="0">
              <a:cs typeface="Calibri" panose="020F0502020204030204" pitchFamily="34" charset="0"/>
            </a:endParaRPr>
          </a:p>
          <a:p>
            <a:pPr algn="just"/>
            <a:endParaRPr lang="en-US" dirty="0">
              <a:cs typeface="Calibri" panose="020F0502020204030204" pitchFamily="34" charset="0"/>
            </a:endParaRPr>
          </a:p>
          <a:p>
            <a:pPr algn="just"/>
            <a:endParaRPr lang="en-US" dirty="0">
              <a:cs typeface="Calibri" panose="020F0502020204030204" pitchFamily="34" charset="0"/>
            </a:endParaRPr>
          </a:p>
          <a:p>
            <a:pPr algn="just"/>
            <a:endParaRPr lang="en-US" dirty="0">
              <a:cs typeface="Calibri" panose="020F0502020204030204" pitchFamily="34" charset="0"/>
            </a:endParaRPr>
          </a:p>
          <a:p>
            <a:pPr algn="just"/>
            <a:endParaRPr lang="en-US" dirty="0">
              <a:cs typeface="Calibri" panose="020F0502020204030204" pitchFamily="34" charset="0"/>
            </a:endParaRPr>
          </a:p>
          <a:p>
            <a:pPr algn="just"/>
            <a:endParaRPr lang="en-US" dirty="0">
              <a:cs typeface="Calibri" panose="020F0502020204030204" pitchFamily="34" charset="0"/>
            </a:endParaRPr>
          </a:p>
          <a:p>
            <a:pPr algn="just"/>
            <a:endParaRPr lang="en-US" dirty="0">
              <a:cs typeface="Calibri" panose="020F0502020204030204" pitchFamily="34" charset="0"/>
            </a:endParaRPr>
          </a:p>
          <a:p>
            <a:pPr algn="just"/>
            <a:r>
              <a:rPr lang="en-US" dirty="0">
                <a:cs typeface="Calibri" panose="020F0502020204030204" pitchFamily="34" charset="0"/>
              </a:rPr>
              <a:t>   </a:t>
            </a:r>
            <a:r>
              <a:rPr lang="en-US" dirty="0">
                <a:latin typeface="Century Gothic" panose="020B0502020202020204" pitchFamily="34" charset="0"/>
                <a:cs typeface="Calibri" panose="020F0502020204030204" pitchFamily="34" charset="0"/>
              </a:rPr>
              <a:t>+ </a:t>
            </a:r>
            <a:r>
              <a:rPr lang="en-US" dirty="0">
                <a:cs typeface="Calibri" panose="020F0502020204030204" pitchFamily="34" charset="0"/>
              </a:rPr>
              <a:t>Public relation</a:t>
            </a:r>
            <a:r>
              <a:rPr lang="en-US" dirty="0">
                <a:latin typeface="Century Gothic" panose="020B0502020202020204" pitchFamily="34" charset="0"/>
                <a:cs typeface="Calibri" panose="020F0502020204030204" pitchFamily="34" charset="0"/>
              </a:rPr>
              <a:t>: by doing concert, event or sponsorship on different programs. CBC had spend lot of money in 2003 to reach their information of the product to the new customer </a:t>
            </a:r>
          </a:p>
          <a:p>
            <a:pPr algn="just"/>
            <a:r>
              <a:rPr lang="en-US" dirty="0">
                <a:latin typeface="Century Gothic" panose="020B0502020202020204" pitchFamily="34" charset="0"/>
                <a:cs typeface="Calibri" panose="020F0502020204030204" pitchFamily="34" charset="0"/>
              </a:rPr>
              <a:t>  + </a:t>
            </a:r>
            <a:r>
              <a:rPr lang="en-US" dirty="0">
                <a:cs typeface="Calibri" panose="020F0502020204030204" pitchFamily="34" charset="0"/>
              </a:rPr>
              <a:t>Direct and digital market</a:t>
            </a:r>
            <a:r>
              <a:rPr lang="en-US" dirty="0">
                <a:latin typeface="Century Gothic" panose="020B0502020202020204" pitchFamily="34" charset="0"/>
                <a:cs typeface="Calibri" panose="020F0502020204030204" pitchFamily="34" charset="0"/>
              </a:rPr>
              <a:t>: CBC also try to emerge and approach the tactic of direct manner in the communication process: sending slogan by mobile on holiday occasion, giving out catalogs in the mall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0847" y="2092746"/>
            <a:ext cx="3218158" cy="2105712"/>
          </a:xfrm>
          <a:prstGeom prst="rect">
            <a:avLst/>
          </a:prstGeom>
        </p:spPr>
      </p:pic>
    </p:spTree>
    <p:extLst>
      <p:ext uri="{BB962C8B-B14F-4D97-AF65-F5344CB8AC3E}">
        <p14:creationId xmlns:p14="http://schemas.microsoft.com/office/powerpoint/2010/main" val="37798918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297" y="511628"/>
            <a:ext cx="11251474" cy="1151965"/>
          </a:xfrm>
        </p:spPr>
        <p:txBody>
          <a:bodyPr>
            <a:normAutofit fontScale="90000"/>
          </a:bodyPr>
          <a:lstStyle/>
          <a:p>
            <a:pPr algn="ctr"/>
            <a:r>
              <a:rPr lang="en-US" dirty="0">
                <a:latin typeface="AKbalthom HighSchool-Frame" panose="02000500000000000000" pitchFamily="2" charset="0"/>
                <a:cs typeface="AKbalthom HighSchool-Frame" panose="02000500000000000000" pitchFamily="2" charset="0"/>
              </a:rPr>
              <a:t>Case Study :</a:t>
            </a:r>
            <a:br>
              <a:rPr lang="en-US" dirty="0">
                <a:latin typeface="AKbalthom HighSchool-Frame" panose="02000500000000000000" pitchFamily="2" charset="0"/>
                <a:cs typeface="AKbalthom HighSchool-Frame" panose="02000500000000000000" pitchFamily="2" charset="0"/>
              </a:rPr>
            </a:br>
            <a:r>
              <a:rPr lang="en-US" dirty="0">
                <a:latin typeface="AKbalthom HighSchool" panose="02000500000000000000" pitchFamily="2" charset="0"/>
                <a:cs typeface="AKbalthom HighSchool" panose="02000500000000000000" pitchFamily="2" charset="0"/>
              </a:rPr>
              <a:t> Cambodia beverage company </a:t>
            </a:r>
            <a:r>
              <a:rPr lang="en-US" dirty="0" err="1">
                <a:latin typeface="AKbalthom HighSchool" panose="02000500000000000000" pitchFamily="2" charset="0"/>
                <a:cs typeface="AKbalthom HighSchool" panose="02000500000000000000" pitchFamily="2" charset="0"/>
              </a:rPr>
              <a:t>LTd</a:t>
            </a:r>
            <a:endParaRPr lang="en-US" dirty="0">
              <a:latin typeface="AKbalthom HighSchool" panose="02000500000000000000" pitchFamily="2" charset="0"/>
              <a:cs typeface="AKbalthom HighSchool" panose="02000500000000000000" pitchFamily="2" charset="0"/>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t>37</a:t>
            </a:fld>
            <a:endParaRPr lang="en-US" dirty="0"/>
          </a:p>
        </p:txBody>
      </p:sp>
      <p:pic>
        <p:nvPicPr>
          <p:cNvPr id="6" name="Share a Coke  Cambodi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514011"/>
          </a:xfrm>
          <a:prstGeom prst="rect">
            <a:avLst/>
          </a:prstGeom>
        </p:spPr>
      </p:pic>
    </p:spTree>
    <p:extLst>
      <p:ext uri="{BB962C8B-B14F-4D97-AF65-F5344CB8AC3E}">
        <p14:creationId xmlns:p14="http://schemas.microsoft.com/office/powerpoint/2010/main" val="1645958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297" y="511628"/>
            <a:ext cx="11251474" cy="1151965"/>
          </a:xfrm>
        </p:spPr>
        <p:txBody>
          <a:bodyPr>
            <a:normAutofit/>
          </a:bodyPr>
          <a:lstStyle/>
          <a:p>
            <a:pPr algn="ctr"/>
            <a:r>
              <a:rPr lang="en-US" dirty="0"/>
              <a:t>Reference</a:t>
            </a:r>
            <a:r>
              <a:rPr lang="en-US" dirty="0">
                <a:latin typeface="AKbalthom HighSchool" panose="02000500000000000000" pitchFamily="2" charset="0"/>
                <a:cs typeface="AKbalthom HighSchool" panose="02000500000000000000" pitchFamily="2" charset="0"/>
              </a:rPr>
              <a:t> </a:t>
            </a:r>
          </a:p>
        </p:txBody>
      </p:sp>
      <p:sp>
        <p:nvSpPr>
          <p:cNvPr id="3" name="TextBox 2"/>
          <p:cNvSpPr txBox="1"/>
          <p:nvPr/>
        </p:nvSpPr>
        <p:spPr>
          <a:xfrm>
            <a:off x="166264" y="1593668"/>
            <a:ext cx="11319540" cy="3139321"/>
          </a:xfrm>
          <a:prstGeom prst="rect">
            <a:avLst/>
          </a:prstGeom>
          <a:noFill/>
        </p:spPr>
        <p:txBody>
          <a:bodyPr wrap="square" rtlCol="0">
            <a:spAutoFit/>
          </a:bodyPr>
          <a:lstStyle/>
          <a:p>
            <a:r>
              <a:rPr lang="en-US" u="sng" dirty="0">
                <a:hlinkClick r:id="rId2"/>
              </a:rPr>
              <a:t>https://en.m.wikipedia.org/wiki/Promotional_mix</a:t>
            </a:r>
            <a:endParaRPr lang="en-US" dirty="0"/>
          </a:p>
          <a:p>
            <a:r>
              <a:rPr lang="en-US" u="sng" dirty="0">
                <a:hlinkClick r:id="rId3"/>
              </a:rPr>
              <a:t>https://courses.lumenlearning.com/boundless-marketing/chapter/channel-intermediaries/</a:t>
            </a:r>
            <a:endParaRPr lang="en-US" dirty="0"/>
          </a:p>
          <a:p>
            <a:r>
              <a:rPr lang="en-US" u="sng" dirty="0">
                <a:hlinkClick r:id="rId4"/>
              </a:rPr>
              <a:t>https://courses.lumenlearning.com/boundless-marketing/chapter/marketing-channels-in-the-supply-chain/</a:t>
            </a:r>
            <a:endParaRPr lang="en-US" u="sng" dirty="0"/>
          </a:p>
          <a:p>
            <a:r>
              <a:rPr lang="en-US" dirty="0">
                <a:hlinkClick r:id="rId5"/>
              </a:rPr>
              <a:t>https://quickbooks.intuit.com/r/pricing-strategy/6-different-pricing-strategies-which-is-right-for-your-business/</a:t>
            </a:r>
          </a:p>
          <a:p>
            <a:r>
              <a:rPr lang="en-US" dirty="0">
                <a:hlinkClick r:id="rId5"/>
              </a:rPr>
              <a:t>https://www.linkedin.com/pulse/coca-cola-pricing-strategy-shashank-jindal</a:t>
            </a:r>
            <a:endParaRPr lang="en-US" dirty="0"/>
          </a:p>
          <a:p>
            <a:r>
              <a:rPr lang="en-US" dirty="0">
                <a:hlinkClick r:id="rId6"/>
              </a:rPr>
              <a:t>https://www.mbaskool.com/marketing-mix/products/16786-coca-cola.html</a:t>
            </a:r>
            <a:endParaRPr lang="en-US" dirty="0"/>
          </a:p>
          <a:p>
            <a:r>
              <a:rPr lang="en-US" dirty="0">
                <a:hlinkClick r:id="rId7"/>
              </a:rPr>
              <a:t>https://www.worldofcoca-cola.com/about-us/coca-cola-beverages-products/</a:t>
            </a:r>
            <a:endParaRPr lang="en-US" dirty="0"/>
          </a:p>
          <a:p>
            <a:endParaRPr lang="en-US" dirty="0"/>
          </a:p>
          <a:p>
            <a:r>
              <a:rPr lang="en-US" dirty="0"/>
              <a:t>Kotler, P. &amp; Armstrong, G. (2016). The Principle of Marketing (16th edition global </a:t>
            </a:r>
            <a:r>
              <a:rPr lang="en-US" dirty="0" err="1"/>
              <a:t>ver</a:t>
            </a:r>
            <a:r>
              <a:rPr lang="en-US"/>
              <a:t>). 	</a:t>
            </a:r>
            <a:endParaRPr lang="en-US" dirty="0"/>
          </a:p>
          <a:p>
            <a:endParaRPr lang="en-US" dirty="0"/>
          </a:p>
          <a:p>
            <a:endParaRPr lang="en-US" dirty="0"/>
          </a:p>
        </p:txBody>
      </p:sp>
    </p:spTree>
    <p:extLst>
      <p:ext uri="{BB962C8B-B14F-4D97-AF65-F5344CB8AC3E}">
        <p14:creationId xmlns:p14="http://schemas.microsoft.com/office/powerpoint/2010/main" val="31029507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588" y="1399903"/>
            <a:ext cx="11216640" cy="2997926"/>
          </a:xfrm>
        </p:spPr>
        <p:txBody>
          <a:bodyPr>
            <a:normAutofit fontScale="90000"/>
          </a:bodyPr>
          <a:lstStyle/>
          <a:p>
            <a:pPr algn="ctr"/>
            <a:r>
              <a:rPr lang="en-US" dirty="0"/>
              <a:t>THE END </a:t>
            </a:r>
            <a:br>
              <a:rPr lang="en-US" dirty="0"/>
            </a:br>
            <a:br>
              <a:rPr lang="en-US" dirty="0"/>
            </a:br>
            <a:r>
              <a:rPr lang="en-US" dirty="0"/>
              <a:t>THANK YOU VERY MUCH for your attention</a:t>
            </a:r>
            <a:br>
              <a:rPr lang="en-US" dirty="0"/>
            </a:br>
            <a:br>
              <a:rPr lang="en-US" dirty="0"/>
            </a:br>
            <a:r>
              <a:rPr lang="en-US" dirty="0"/>
              <a:t>Feel free to ask any question!</a:t>
            </a:r>
          </a:p>
        </p:txBody>
      </p:sp>
      <p:sp>
        <p:nvSpPr>
          <p:cNvPr id="3" name="Content Placeholder 2"/>
          <p:cNvSpPr>
            <a:spLocks noGrp="1"/>
          </p:cNvSpPr>
          <p:nvPr>
            <p:ph sz="quarter" idx="13"/>
          </p:nvPr>
        </p:nvSpPr>
        <p:spPr/>
        <p:txBody>
          <a:bodyPr/>
          <a:lstStyle/>
          <a:p>
            <a:pPr algn="ctr"/>
            <a:endParaRPr lang="en-US" dirty="0"/>
          </a:p>
          <a:p>
            <a:pPr algn="ctr"/>
            <a:endParaRPr lang="en-US" dirty="0"/>
          </a:p>
        </p:txBody>
      </p:sp>
    </p:spTree>
    <p:extLst>
      <p:ext uri="{BB962C8B-B14F-4D97-AF65-F5344CB8AC3E}">
        <p14:creationId xmlns:p14="http://schemas.microsoft.com/office/powerpoint/2010/main" val="1205161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4294967295"/>
          </p:nvPr>
        </p:nvSpPr>
        <p:spPr>
          <a:xfrm>
            <a:off x="685801" y="1954863"/>
            <a:ext cx="10820400" cy="4024125"/>
          </a:xfrm>
          <a:prstGeom prst="rect">
            <a:avLst/>
          </a:prstGeom>
        </p:spPr>
        <p:txBody>
          <a:bodyPr/>
          <a:lstStyle/>
          <a:p>
            <a:pPr>
              <a:lnSpc>
                <a:spcPct val="150000"/>
              </a:lnSpc>
            </a:pPr>
            <a:r>
              <a:rPr lang="en-GB" dirty="0">
                <a:latin typeface="Century Gothic" panose="020B0502020202020204" pitchFamily="34" charset="0"/>
              </a:rPr>
              <a:t>The 4Ps of marketing mix are:</a:t>
            </a:r>
          </a:p>
          <a:p>
            <a:pPr>
              <a:lnSpc>
                <a:spcPct val="150000"/>
              </a:lnSpc>
            </a:pPr>
            <a:r>
              <a:rPr lang="en-GB" dirty="0">
                <a:latin typeface="Century Gothic" panose="020B0502020202020204" pitchFamily="34" charset="0"/>
              </a:rPr>
              <a:t>Product</a:t>
            </a:r>
          </a:p>
          <a:p>
            <a:pPr>
              <a:lnSpc>
                <a:spcPct val="150000"/>
              </a:lnSpc>
            </a:pPr>
            <a:r>
              <a:rPr lang="en-GB" dirty="0">
                <a:latin typeface="Century Gothic" panose="020B0502020202020204" pitchFamily="34" charset="0"/>
              </a:rPr>
              <a:t>Price</a:t>
            </a:r>
          </a:p>
          <a:p>
            <a:pPr>
              <a:lnSpc>
                <a:spcPct val="150000"/>
              </a:lnSpc>
            </a:pPr>
            <a:r>
              <a:rPr lang="en-GB" dirty="0">
                <a:latin typeface="Century Gothic" panose="020B0502020202020204" pitchFamily="34" charset="0"/>
              </a:rPr>
              <a:t>Promotion</a:t>
            </a:r>
          </a:p>
          <a:p>
            <a:pPr>
              <a:lnSpc>
                <a:spcPct val="150000"/>
              </a:lnSpc>
            </a:pPr>
            <a:r>
              <a:rPr lang="en-GB" dirty="0">
                <a:latin typeface="Century Gothic" panose="020B0502020202020204" pitchFamily="34" charset="0"/>
              </a:rPr>
              <a:t>Place</a:t>
            </a:r>
          </a:p>
        </p:txBody>
      </p:sp>
      <p:sp>
        <p:nvSpPr>
          <p:cNvPr id="4" name="Slide Number Placeholder 3"/>
          <p:cNvSpPr>
            <a:spLocks noGrp="1"/>
          </p:cNvSpPr>
          <p:nvPr>
            <p:ph type="sldNum" sz="quarter" idx="12"/>
          </p:nvPr>
        </p:nvSpPr>
        <p:spPr/>
        <p:txBody>
          <a:bodyPr/>
          <a:lstStyle/>
          <a:p>
            <a:fld id="{6D22F896-40B5-4ADD-8801-0D06FADFA095}" type="slidenum">
              <a:rPr lang="en-US" smtClean="0"/>
              <a:t>4</a:t>
            </a:fld>
            <a:endParaRPr lang="en-US" dirty="0"/>
          </a:p>
        </p:txBody>
      </p:sp>
    </p:spTree>
    <p:extLst>
      <p:ext uri="{BB962C8B-B14F-4D97-AF65-F5344CB8AC3E}">
        <p14:creationId xmlns:p14="http://schemas.microsoft.com/office/powerpoint/2010/main" val="282382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a:t>
            </a:r>
          </a:p>
        </p:txBody>
      </p:sp>
      <p:sp>
        <p:nvSpPr>
          <p:cNvPr id="3" name="Content Placeholder 2"/>
          <p:cNvSpPr>
            <a:spLocks noGrp="1"/>
          </p:cNvSpPr>
          <p:nvPr>
            <p:ph idx="4294967295"/>
          </p:nvPr>
        </p:nvSpPr>
        <p:spPr>
          <a:xfrm>
            <a:off x="474042" y="1937107"/>
            <a:ext cx="10820400" cy="4024125"/>
          </a:xfrm>
          <a:prstGeom prst="rect">
            <a:avLst/>
          </a:prstGeom>
        </p:spPr>
        <p:txBody>
          <a:bodyPr/>
          <a:lstStyle/>
          <a:p>
            <a:pPr>
              <a:lnSpc>
                <a:spcPct val="150000"/>
              </a:lnSpc>
            </a:pPr>
            <a:r>
              <a:rPr lang="en-GB" dirty="0"/>
              <a:t>What is a product?</a:t>
            </a:r>
          </a:p>
          <a:p>
            <a:pPr lvl="1">
              <a:lnSpc>
                <a:spcPct val="150000"/>
              </a:lnSpc>
            </a:pPr>
            <a:r>
              <a:rPr lang="en-GB" dirty="0">
                <a:latin typeface="Century Gothic" panose="020B0502020202020204" pitchFamily="34" charset="0"/>
              </a:rPr>
              <a:t>Product is defined as anything that can be offered to a market for attention, acquisition, use, or consumption that might satisfy a want or need. Products are not only tangible objectives, but product also include services, events, persons, places, organizations, and ideas. </a:t>
            </a:r>
          </a:p>
          <a:p>
            <a:pPr lvl="1">
              <a:lnSpc>
                <a:spcPct val="150000"/>
              </a:lnSpc>
            </a:pPr>
            <a:r>
              <a:rPr lang="en-GB" dirty="0">
                <a:latin typeface="Century Gothic" panose="020B0502020202020204" pitchFamily="34" charset="0"/>
              </a:rPr>
              <a:t>For example, iPhone, A Bugatti Chiron, and Brown Ice latte are products, but advice from doctor, business consultant is defined as product as well.</a:t>
            </a:r>
          </a:p>
        </p:txBody>
      </p:sp>
      <p:sp>
        <p:nvSpPr>
          <p:cNvPr id="4" name="Slide Number Placeholder 3"/>
          <p:cNvSpPr>
            <a:spLocks noGrp="1"/>
          </p:cNvSpPr>
          <p:nvPr>
            <p:ph type="sldNum" sz="quarter" idx="12"/>
          </p:nvPr>
        </p:nvSpPr>
        <p:spPr/>
        <p:txBody>
          <a:bodyPr/>
          <a:lstStyle/>
          <a:p>
            <a:fld id="{6D22F896-40B5-4ADD-8801-0D06FADFA095}" type="slidenum">
              <a:rPr lang="en-US" smtClean="0"/>
              <a:t>5</a:t>
            </a:fld>
            <a:endParaRPr lang="en-US" dirty="0"/>
          </a:p>
        </p:txBody>
      </p:sp>
    </p:spTree>
    <p:extLst>
      <p:ext uri="{BB962C8B-B14F-4D97-AF65-F5344CB8AC3E}">
        <p14:creationId xmlns:p14="http://schemas.microsoft.com/office/powerpoint/2010/main" val="234480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146" y="268549"/>
            <a:ext cx="10396882" cy="1151965"/>
          </a:xfrm>
        </p:spPr>
        <p:txBody>
          <a:bodyPr>
            <a:normAutofit/>
          </a:bodyPr>
          <a:lstStyle/>
          <a:p>
            <a:r>
              <a:rPr lang="en-US" sz="3600" dirty="0"/>
              <a:t>Levels of Product And services</a:t>
            </a:r>
          </a:p>
        </p:txBody>
      </p:sp>
      <p:sp>
        <p:nvSpPr>
          <p:cNvPr id="3" name="Content Placeholder 2"/>
          <p:cNvSpPr>
            <a:spLocks noGrp="1"/>
          </p:cNvSpPr>
          <p:nvPr>
            <p:ph sz="quarter" idx="13"/>
          </p:nvPr>
        </p:nvSpPr>
        <p:spPr>
          <a:xfrm>
            <a:off x="235215" y="916620"/>
            <a:ext cx="10394707" cy="3311189"/>
          </a:xfrm>
        </p:spPr>
        <p:txBody>
          <a:bodyPr/>
          <a:lstStyle/>
          <a:p>
            <a:pPr marL="0" indent="284163">
              <a:buNone/>
            </a:pPr>
            <a:r>
              <a:rPr lang="en-US" dirty="0"/>
              <a:t>Product planners need to think about products and services on  three level such as:</a:t>
            </a:r>
          </a:p>
          <a:p>
            <a:pPr marL="457200" indent="-457200">
              <a:buAutoNum type="arabicPeriod"/>
            </a:pPr>
            <a:r>
              <a:rPr lang="en-US" dirty="0">
                <a:latin typeface="Century Gothic" panose="020B0502020202020204" pitchFamily="34" charset="0"/>
              </a:rPr>
              <a:t>Core benefit</a:t>
            </a:r>
          </a:p>
          <a:p>
            <a:pPr marL="457200" indent="-457200">
              <a:buAutoNum type="arabicPeriod"/>
            </a:pPr>
            <a:r>
              <a:rPr lang="en-US" dirty="0">
                <a:latin typeface="Century Gothic" panose="020B0502020202020204" pitchFamily="34" charset="0"/>
              </a:rPr>
              <a:t>Actual Product </a:t>
            </a:r>
          </a:p>
          <a:p>
            <a:pPr marL="457200" indent="-457200">
              <a:buAutoNum type="arabicPeriod"/>
            </a:pPr>
            <a:r>
              <a:rPr lang="en-US" dirty="0">
                <a:latin typeface="Century Gothic" panose="020B0502020202020204" pitchFamily="34" charset="0"/>
              </a:rPr>
              <a:t>Augmented product </a:t>
            </a:r>
          </a:p>
        </p:txBody>
      </p:sp>
      <p:sp>
        <p:nvSpPr>
          <p:cNvPr id="4" name="Slide Number Placeholder 3"/>
          <p:cNvSpPr>
            <a:spLocks noGrp="1"/>
          </p:cNvSpPr>
          <p:nvPr>
            <p:ph type="sldNum" sz="quarter" idx="12"/>
          </p:nvPr>
        </p:nvSpPr>
        <p:spPr/>
        <p:txBody>
          <a:bodyPr/>
          <a:lstStyle/>
          <a:p>
            <a:fld id="{6D22F896-40B5-4ADD-8801-0D06FADFA095}" type="slidenum">
              <a:rPr lang="en-US" smtClean="0"/>
              <a:t>6</a:t>
            </a:fld>
            <a:endParaRPr lang="en-US" dirty="0"/>
          </a:p>
        </p:txBody>
      </p:sp>
    </p:spTree>
    <p:extLst>
      <p:ext uri="{BB962C8B-B14F-4D97-AF65-F5344CB8AC3E}">
        <p14:creationId xmlns:p14="http://schemas.microsoft.com/office/powerpoint/2010/main" val="3916232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918" y="82031"/>
            <a:ext cx="10396882" cy="1151965"/>
          </a:xfrm>
        </p:spPr>
        <p:txBody>
          <a:bodyPr>
            <a:normAutofit/>
          </a:bodyPr>
          <a:lstStyle/>
          <a:p>
            <a:r>
              <a:rPr lang="en-US" sz="3600" dirty="0"/>
              <a:t>Level of Production and service</a:t>
            </a:r>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0" y="1127463"/>
            <a:ext cx="11683014" cy="5255582"/>
          </a:xfrm>
        </p:spPr>
      </p:pic>
      <p:sp>
        <p:nvSpPr>
          <p:cNvPr id="3" name="Slide Number Placeholder 2"/>
          <p:cNvSpPr>
            <a:spLocks noGrp="1"/>
          </p:cNvSpPr>
          <p:nvPr>
            <p:ph type="sldNum" sz="quarter" idx="12"/>
          </p:nvPr>
        </p:nvSpPr>
        <p:spPr/>
        <p:txBody>
          <a:bodyPr/>
          <a:lstStyle/>
          <a:p>
            <a:fld id="{6D22F896-40B5-4ADD-8801-0D06FADFA095}" type="slidenum">
              <a:rPr lang="en-US" smtClean="0"/>
              <a:t>7</a:t>
            </a:fld>
            <a:endParaRPr lang="en-US" dirty="0"/>
          </a:p>
        </p:txBody>
      </p:sp>
    </p:spTree>
    <p:extLst>
      <p:ext uri="{BB962C8B-B14F-4D97-AF65-F5344CB8AC3E}">
        <p14:creationId xmlns:p14="http://schemas.microsoft.com/office/powerpoint/2010/main" val="3397498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Price</a:t>
            </a:r>
          </a:p>
        </p:txBody>
      </p:sp>
      <p:sp>
        <p:nvSpPr>
          <p:cNvPr id="3" name="Content Placeholder 2"/>
          <p:cNvSpPr>
            <a:spLocks noGrp="1"/>
          </p:cNvSpPr>
          <p:nvPr>
            <p:ph sz="quarter" idx="13"/>
          </p:nvPr>
        </p:nvSpPr>
        <p:spPr/>
        <p:txBody>
          <a:bodyPr/>
          <a:lstStyle/>
          <a:p>
            <a:r>
              <a:rPr lang="en-GB" dirty="0">
                <a:latin typeface="Century Gothic" panose="020B0502020202020204" pitchFamily="34" charset="0"/>
              </a:rPr>
              <a:t>When setting prices, a business owner needs to consider a wide range of factors including production and distribution costs, competitor offerings, positioning strategies and the business’ target customer base.</a:t>
            </a:r>
          </a:p>
          <a:p>
            <a:r>
              <a:rPr lang="en-GB" dirty="0">
                <a:latin typeface="Century Gothic" panose="020B0502020202020204" pitchFamily="34" charset="0"/>
              </a:rPr>
              <a:t>Normally, customers won’t purchase goods that are priced too high, your company won’t succeed if it prices goods too low to cover all of the business’ costs. Along with product, place and promotion, price can have a profound effect on the success of your small business.</a:t>
            </a:r>
            <a:endParaRPr lang="en-US" dirty="0">
              <a:latin typeface="Century Gothic" panose="020B0502020202020204" pitchFamily="34" charset="0"/>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t>8</a:t>
            </a:fld>
            <a:endParaRPr lang="en-US" dirty="0"/>
          </a:p>
        </p:txBody>
      </p:sp>
    </p:spTree>
    <p:extLst>
      <p:ext uri="{BB962C8B-B14F-4D97-AF65-F5344CB8AC3E}">
        <p14:creationId xmlns:p14="http://schemas.microsoft.com/office/powerpoint/2010/main" val="2544986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Price</a:t>
            </a:r>
          </a:p>
        </p:txBody>
      </p:sp>
      <p:sp>
        <p:nvSpPr>
          <p:cNvPr id="3" name="Content Placeholder 2"/>
          <p:cNvSpPr>
            <a:spLocks noGrp="1"/>
          </p:cNvSpPr>
          <p:nvPr>
            <p:ph sz="quarter" idx="13"/>
          </p:nvPr>
        </p:nvSpPr>
        <p:spPr/>
        <p:txBody>
          <a:bodyPr>
            <a:noAutofit/>
          </a:bodyPr>
          <a:lstStyle/>
          <a:p>
            <a:r>
              <a:rPr lang="en-GB" sz="1800" dirty="0"/>
              <a:t>Here are some of the various strategies that businesses implement when setting prices on their products and services:</a:t>
            </a:r>
          </a:p>
          <a:p>
            <a:pPr lvl="1"/>
            <a:r>
              <a:rPr lang="en-GB" dirty="0">
                <a:latin typeface="Century Gothic" panose="020B0502020202020204" pitchFamily="34" charset="0"/>
              </a:rPr>
              <a:t>Pricing at premium: With Premium pricing businesses set costs higher than their competitors. Premium pricing is often most effective in the early days of a product’s life cycle, and ideal for small businesses that sell unique goods.</a:t>
            </a:r>
          </a:p>
          <a:p>
            <a:pPr lvl="1"/>
            <a:r>
              <a:rPr lang="en-GB" dirty="0">
                <a:latin typeface="Century Gothic" panose="020B0502020202020204" pitchFamily="34" charset="0"/>
              </a:rPr>
              <a:t>Pricing for marketing Penetration: Penetration Strategies aim to attract buyers by offering lower prices on goods and services. While many new companies use this technique to draw attention away from their competition, penetration pricing does tend to result in an initial loss of income for the business.</a:t>
            </a:r>
          </a:p>
          <a:p>
            <a:pPr lvl="1"/>
            <a:endParaRPr lang="en-US" sz="2000" dirty="0"/>
          </a:p>
        </p:txBody>
      </p:sp>
      <p:sp>
        <p:nvSpPr>
          <p:cNvPr id="4" name="Slide Number Placeholder 3"/>
          <p:cNvSpPr>
            <a:spLocks noGrp="1"/>
          </p:cNvSpPr>
          <p:nvPr>
            <p:ph type="sldNum" sz="quarter" idx="12"/>
          </p:nvPr>
        </p:nvSpPr>
        <p:spPr/>
        <p:txBody>
          <a:bodyPr/>
          <a:lstStyle/>
          <a:p>
            <a:fld id="{6D22F896-40B5-4ADD-8801-0D06FADFA095}" type="slidenum">
              <a:rPr lang="en-US" smtClean="0"/>
              <a:t>9</a:t>
            </a:fld>
            <a:endParaRPr lang="en-US" dirty="0"/>
          </a:p>
        </p:txBody>
      </p:sp>
    </p:spTree>
    <p:extLst>
      <p:ext uri="{BB962C8B-B14F-4D97-AF65-F5344CB8AC3E}">
        <p14:creationId xmlns:p14="http://schemas.microsoft.com/office/powerpoint/2010/main" val="3115848710"/>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TM04033927[[fn=Main Event]]</Template>
  <TotalTime>162</TotalTime>
  <Words>2215</Words>
  <Application>Microsoft Office PowerPoint</Application>
  <PresentationFormat>Widescreen</PresentationFormat>
  <Paragraphs>260</Paragraphs>
  <Slides>39</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AKbalthom HighSchool-Frame</vt:lpstr>
      <vt:lpstr>Impact</vt:lpstr>
      <vt:lpstr>Tw Cen MT</vt:lpstr>
      <vt:lpstr>Century Gothic</vt:lpstr>
      <vt:lpstr>Calibri</vt:lpstr>
      <vt:lpstr>AKbalthom HighSchool</vt:lpstr>
      <vt:lpstr>Arial</vt:lpstr>
      <vt:lpstr>Wingdings</vt:lpstr>
      <vt:lpstr>Arial Rounded MT Bold</vt:lpstr>
      <vt:lpstr>Main Event</vt:lpstr>
      <vt:lpstr>Marketing Mix: 4ps</vt:lpstr>
      <vt:lpstr>PowerPoint Presentation</vt:lpstr>
      <vt:lpstr>Introduction</vt:lpstr>
      <vt:lpstr>Introduction</vt:lpstr>
      <vt:lpstr>Product</vt:lpstr>
      <vt:lpstr>Levels of Product And services</vt:lpstr>
      <vt:lpstr>Level of Production and service</vt:lpstr>
      <vt:lpstr>Price</vt:lpstr>
      <vt:lpstr>Price</vt:lpstr>
      <vt:lpstr>Price</vt:lpstr>
      <vt:lpstr>Price</vt:lpstr>
      <vt:lpstr>Place</vt:lpstr>
      <vt:lpstr>place</vt:lpstr>
      <vt:lpstr>place</vt:lpstr>
      <vt:lpstr>place</vt:lpstr>
      <vt:lpstr>Place</vt:lpstr>
      <vt:lpstr>place</vt:lpstr>
      <vt:lpstr>place</vt:lpstr>
      <vt:lpstr>promotion</vt:lpstr>
      <vt:lpstr>promotion</vt:lpstr>
      <vt:lpstr>promotion</vt:lpstr>
      <vt:lpstr>Promotion</vt:lpstr>
      <vt:lpstr>promotion</vt:lpstr>
      <vt:lpstr>promotion</vt:lpstr>
      <vt:lpstr>Case Study :  Cambodia beverage company LTd</vt:lpstr>
      <vt:lpstr>Case Study :  Cambodia beverage company LTd</vt:lpstr>
      <vt:lpstr>Case Study :  Cambodia beverage company LTd</vt:lpstr>
      <vt:lpstr>Case Study :  Cambodia beverage company LTd</vt:lpstr>
      <vt:lpstr>Case Study :  Cambodia beverage company LTd</vt:lpstr>
      <vt:lpstr>Case Study :  Cambodia beverage company LTd</vt:lpstr>
      <vt:lpstr>Case Study :  Cambodia beverage company LTd</vt:lpstr>
      <vt:lpstr>Case Study :  Cambodia beverage company LTd</vt:lpstr>
      <vt:lpstr>Case Study :  Cambodia beverage company LTd</vt:lpstr>
      <vt:lpstr>Case Study :  Cambodia beverage company LTd</vt:lpstr>
      <vt:lpstr>Case Study :  Cambodia beverage company LTd</vt:lpstr>
      <vt:lpstr>Case Study :  Cambodia beverage company LTd</vt:lpstr>
      <vt:lpstr>Case Study :  Cambodia beverage company LTd</vt:lpstr>
      <vt:lpstr>Reference </vt:lpstr>
      <vt:lpstr>THE END   THANK YOU VERY MUCH for your attention  Feel free to ask any question!</vt:lpstr>
    </vt:vector>
  </TitlesOfParts>
  <Company>TEMAOS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 Mix: 4ps</dc:title>
  <dc:creator>Sorakyos Yon</dc:creator>
  <cp:lastModifiedBy>Sotheara SOK</cp:lastModifiedBy>
  <cp:revision>24</cp:revision>
  <dcterms:created xsi:type="dcterms:W3CDTF">2019-02-28T16:23:54Z</dcterms:created>
  <dcterms:modified xsi:type="dcterms:W3CDTF">2020-06-07T10:04:17Z</dcterms:modified>
</cp:coreProperties>
</file>