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1" r:id="rId4"/>
    <p:sldId id="258" r:id="rId5"/>
    <p:sldId id="265" r:id="rId6"/>
    <p:sldId id="266" r:id="rId7"/>
    <p:sldId id="281" r:id="rId8"/>
    <p:sldId id="285" r:id="rId9"/>
    <p:sldId id="286" r:id="rId10"/>
    <p:sldId id="264" r:id="rId11"/>
    <p:sldId id="287" r:id="rId12"/>
    <p:sldId id="279" r:id="rId13"/>
    <p:sldId id="262" r:id="rId14"/>
    <p:sldId id="280" r:id="rId15"/>
    <p:sldId id="284" r:id="rId16"/>
    <p:sldId id="260" r:id="rId17"/>
    <p:sldId id="28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Revamped" panose="02000500000000000000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4C4"/>
    <a:srgbClr val="D5D5D5"/>
    <a:srgbClr val="B8B8B8"/>
    <a:srgbClr val="C80823"/>
    <a:srgbClr val="C60A32"/>
    <a:srgbClr val="C20E35"/>
    <a:srgbClr val="CE021F"/>
    <a:srgbClr val="A50021"/>
    <a:srgbClr val="BC0D15"/>
    <a:srgbClr val="C60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31" autoAdjust="0"/>
    <p:restoredTop sz="94660"/>
  </p:normalViewPr>
  <p:slideViewPr>
    <p:cSldViewPr snapToGrid="0">
      <p:cViewPr varScale="1">
        <p:scale>
          <a:sx n="58" d="100"/>
          <a:sy n="58" d="100"/>
        </p:scale>
        <p:origin x="28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December 2016-2019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Sheet1!$I$6:$I$9</c:f>
              <c:strCache>
                <c:ptCount val="1"/>
                <c:pt idx="0">
                  <c:v>1.01% 4.68% 12.84% 18.90%</c:v>
                </c:pt>
              </c:strCache>
            </c:strRef>
          </c:tx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99-47BB-AB6D-5E098C156A92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99-47BB-AB6D-5E098C156A92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99-47BB-AB6D-5E098C156A92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99-47BB-AB6D-5E098C156A9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cat>
            <c:numRef>
              <c:f>Sheet1!$H$6:$H$9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Sheet1!$I$6:$I$9</c:f>
              <c:numCache>
                <c:formatCode>0.00%</c:formatCode>
                <c:ptCount val="4"/>
                <c:pt idx="0">
                  <c:v>1.01E-2</c:v>
                </c:pt>
                <c:pt idx="1">
                  <c:v>4.6800000000000001E-2</c:v>
                </c:pt>
                <c:pt idx="2">
                  <c:v>0.12839999999999999</c:v>
                </c:pt>
                <c:pt idx="3">
                  <c:v>0.189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B99-47BB-AB6D-5E098C156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533248"/>
        <c:axId val="44534784"/>
      </c:lineChart>
      <c:catAx>
        <c:axId val="44533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4534784"/>
        <c:crosses val="autoZero"/>
        <c:auto val="1"/>
        <c:lblAlgn val="ctr"/>
        <c:lblOffset val="100"/>
        <c:noMultiLvlLbl val="0"/>
      </c:catAx>
      <c:valAx>
        <c:axId val="4453478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44533248"/>
        <c:crosses val="autoZero"/>
        <c:crossBetween val="between"/>
      </c:valAx>
    </c:plotArea>
    <c:plotVisOnly val="1"/>
    <c:dispBlanksAs val="gap"/>
    <c:showDLblsOverMax val="0"/>
  </c:chart>
  <c:spPr>
    <a:ln w="12700">
      <a:solidFill>
        <a:srgbClr val="339966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837529399734124"/>
          <c:y val="0.2089819136244333"/>
          <c:w val="0.55007424071990996"/>
          <c:h val="0.66955552374135052"/>
        </c:manualLayout>
      </c:layout>
      <c:lineChart>
        <c:grouping val="standard"/>
        <c:varyColors val="0"/>
        <c:ser>
          <c:idx val="0"/>
          <c:order val="0"/>
          <c:tx>
            <c:strRef>
              <c:f>Sheet1!$H$16</c:f>
              <c:strCache>
                <c:ptCount val="1"/>
                <c:pt idx="0">
                  <c:v>OPPO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8.3333333333333332E-3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56-4D09-AA58-ACD471BCE6DA}"/>
                </c:ext>
              </c:extLst>
            </c:dLbl>
            <c:dLbl>
              <c:idx val="1"/>
              <c:layout>
                <c:manualLayout>
                  <c:x val="2.7777777777777779E-3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56-4D09-AA58-ACD471BCE6DA}"/>
                </c:ext>
              </c:extLst>
            </c:dLbl>
            <c:dLbl>
              <c:idx val="2"/>
              <c:layout>
                <c:manualLayout>
                  <c:x val="0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56-4D09-AA58-ACD471BCE6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Sheet1!$G$17:$G$19</c:f>
              <c:numCache>
                <c:formatCode>mmm\-yy</c:formatCode>
                <c:ptCount val="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</c:numCache>
            </c:numRef>
          </c:cat>
          <c:val>
            <c:numRef>
              <c:f>Sheet1!$H$17:$H$19</c:f>
              <c:numCache>
                <c:formatCode>0.00%</c:formatCode>
                <c:ptCount val="3"/>
                <c:pt idx="0">
                  <c:v>0.19040000000000001</c:v>
                </c:pt>
                <c:pt idx="1">
                  <c:v>0.18970000000000001</c:v>
                </c:pt>
                <c:pt idx="2">
                  <c:v>0.1729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F56-4D09-AA58-ACD471BCE6DA}"/>
            </c:ext>
          </c:extLst>
        </c:ser>
        <c:ser>
          <c:idx val="1"/>
          <c:order val="1"/>
          <c:tx>
            <c:strRef>
              <c:f>Sheet1!$I$16</c:f>
              <c:strCache>
                <c:ptCount val="1"/>
                <c:pt idx="0">
                  <c:v>SamSung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2.7777777777777779E-3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56-4D09-AA58-ACD471BCE6DA}"/>
                </c:ext>
              </c:extLst>
            </c:dLbl>
            <c:dLbl>
              <c:idx val="1"/>
              <c:layout>
                <c:manualLayout>
                  <c:x val="0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56-4D09-AA58-ACD471BCE6DA}"/>
                </c:ext>
              </c:extLst>
            </c:dLbl>
            <c:dLbl>
              <c:idx val="2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56-4D09-AA58-ACD471BCE6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Sheet1!$G$17:$G$19</c:f>
              <c:numCache>
                <c:formatCode>mmm\-yy</c:formatCode>
                <c:ptCount val="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</c:numCache>
            </c:numRef>
          </c:cat>
          <c:val>
            <c:numRef>
              <c:f>Sheet1!$I$17:$I$19</c:f>
              <c:numCache>
                <c:formatCode>0.00%</c:formatCode>
                <c:ptCount val="3"/>
                <c:pt idx="0">
                  <c:v>0.18360000000000001</c:v>
                </c:pt>
                <c:pt idx="1">
                  <c:v>0.1875</c:v>
                </c:pt>
                <c:pt idx="2">
                  <c:v>0.17230000000000001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F56-4D09-AA58-ACD471BCE6DA}"/>
            </c:ext>
          </c:extLst>
        </c:ser>
        <c:ser>
          <c:idx val="2"/>
          <c:order val="2"/>
          <c:tx>
            <c:strRef>
              <c:f>Sheet1!$J$16</c:f>
              <c:strCache>
                <c:ptCount val="1"/>
                <c:pt idx="0">
                  <c:v>Apple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Sheet1!$G$17:$G$19</c:f>
              <c:numCache>
                <c:formatCode>mmm\-yy</c:formatCode>
                <c:ptCount val="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</c:numCache>
            </c:numRef>
          </c:cat>
          <c:val>
            <c:numRef>
              <c:f>Sheet1!$J$17:$J$19</c:f>
              <c:numCache>
                <c:formatCode>0.00%</c:formatCode>
                <c:ptCount val="3"/>
                <c:pt idx="0">
                  <c:v>0.38240000000000002</c:v>
                </c:pt>
                <c:pt idx="1">
                  <c:v>0.38440000000000002</c:v>
                </c:pt>
                <c:pt idx="2">
                  <c:v>0.42830000000000001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F56-4D09-AA58-ACD471BCE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442880"/>
        <c:axId val="126456960"/>
      </c:lineChart>
      <c:dateAx>
        <c:axId val="12644288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126456960"/>
        <c:crosses val="autoZero"/>
        <c:auto val="1"/>
        <c:lblOffset val="100"/>
        <c:baseTimeUnit val="months"/>
      </c:dateAx>
      <c:valAx>
        <c:axId val="12645696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264428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0.14026</cdr:x>
      <cdr:y>0.05818</cdr:y>
    </cdr:from>
    <cdr:to>
      <cdr:x>0.77922</cdr:x>
      <cdr:y>0.14545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4350" y="152400"/>
          <a:ext cx="23431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2020- Monthly market</a:t>
          </a:r>
          <a:r>
            <a:rPr lang="en-US" sz="1100" baseline="0" dirty="0"/>
            <a:t> share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88786-BA19-4000-BD7A-F649054DE2B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CE434-D76B-4399-A883-BD3D9749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0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AA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5EEC57-096E-4D42-B65F-7A09ADDF1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63" y="0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1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E541-F2A1-41B3-A349-2AD32774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6078D-B127-49CD-8986-928E132E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0476F-BA8D-4F23-AF47-2132B3BD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29E67-ADB7-4DC5-BA0B-9B7CD4FA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1B77D-C0F9-45B8-ABB6-DD25DE46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0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FC2269-4C67-40EE-B539-8B4225EF5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49730-B066-40CD-9C99-0A41ADDED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A3827-DC28-48D4-A8C6-64690226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E61A8-BDC1-42CE-9724-41A6F96D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744B9-922E-443D-AFCF-AEE2B07F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0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EEA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6553DC-5744-4D72-AEDF-329016750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11256"/>
          <a:stretch/>
        </p:blipFill>
        <p:spPr>
          <a:xfrm>
            <a:off x="3487119" y="0"/>
            <a:ext cx="870488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4132FB-2924-4332-85F9-F36814D54231}"/>
              </a:ext>
            </a:extLst>
          </p:cNvPr>
          <p:cNvSpPr/>
          <p:nvPr userDrawn="1"/>
        </p:nvSpPr>
        <p:spPr>
          <a:xfrm>
            <a:off x="2207491" y="822036"/>
            <a:ext cx="4479636" cy="6035964"/>
          </a:xfrm>
          <a:prstGeom prst="rect">
            <a:avLst/>
          </a:prstGeom>
          <a:solidFill>
            <a:srgbClr val="EEA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0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30AE-C4A2-402B-9F4B-B0FB0764B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703BF-2587-488A-9833-E53675A72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C448-8230-401B-A82F-19A35DF5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BAB4B-30E2-4FCA-ABF5-513FA525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EFCD2-82C6-42A3-BF7F-BB18933B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FD97-126C-4FDE-A8AA-FBFB4D51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B758C-2810-44AB-B748-E77B2BD40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3E9F1-04C8-4CAC-A4CD-F7D5E5EE3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76F74-AA2A-432D-A2A2-08490EAE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2CCDC-A151-4917-A9C8-BDAFCEAD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B095E-EB39-4EE5-AC6D-0F1847D9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9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9A9D-6DC7-480E-BC34-97AA3671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BA23E-EB43-460D-A3B1-008C6BCDC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E4745-5CF8-454E-98AE-D95257C62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D4B5C-3E64-4C3F-AD83-8A0443EA6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C1CFA-1442-4AE7-8FCB-D4E3C2359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A3745-BB8B-4422-A9A7-A7E0A3D3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60E46-FD0B-4DE0-B19E-600CBD4E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B8408-4A64-460F-B6B5-5C985929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2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686DF-3BAA-49D0-BEA1-1E9531230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1F282-A43A-4BF1-831D-11563F15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1F886-1A62-43D5-AEAD-C18608F8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6B607-CF43-4860-9D62-EB35A58E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1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C69A5-5C98-4BC1-8091-1B795C00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F5FE6D-2989-4D8D-9AE1-8BE08549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1421A-EF9E-4238-982D-4D9EEC30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4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9791-CA4B-4162-9801-B64A691D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29EF7-2A96-4FAC-AA75-1895FC9E8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037C6-6FBA-431E-87E8-B1B00D671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CF690-FBBA-40E9-9CED-F782B4A1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D45A0-86E8-4749-8DCF-B55233F8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22035-DDB3-432F-9345-481628E3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6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FB4B-184B-44EA-9A09-542CC856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5E2EB-7932-46AA-8553-56997283A9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6BA5C-CFE7-49D0-9250-C3DD036A6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C4237-5FF0-4244-B5B6-BDAEDDEB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3992A-3DB1-42E1-9715-9EB8C593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91E87-AFEC-4CFB-BFF2-8E742504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9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4231F-059B-4520-A911-F8034453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EB148-7491-4A10-8C8F-02AD2D96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9215A-245A-48A6-A337-C7517550D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D31D-AF53-4A7D-B670-C8F97DCAF5BB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8570A-3243-4BD5-9CE6-59E87F65F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36ED5-14EA-4481-802A-E21C55F53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9095C-2DBB-4C2E-AF13-A594B70B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FBAD2D9-3CED-4A28-9954-488B16432716}"/>
              </a:ext>
            </a:extLst>
          </p:cNvPr>
          <p:cNvSpPr>
            <a:spLocks noChangeAspect="1"/>
          </p:cNvSpPr>
          <p:nvPr/>
        </p:nvSpPr>
        <p:spPr>
          <a:xfrm>
            <a:off x="8322840" y="766016"/>
            <a:ext cx="2613600" cy="2613600"/>
          </a:xfrm>
          <a:prstGeom prst="ellipse">
            <a:avLst/>
          </a:prstGeom>
          <a:solidFill>
            <a:srgbClr val="5D26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F06BEF-29F0-468A-BFF9-29057FDFF581}"/>
              </a:ext>
            </a:extLst>
          </p:cNvPr>
          <p:cNvSpPr>
            <a:spLocks noChangeAspect="1"/>
          </p:cNvSpPr>
          <p:nvPr/>
        </p:nvSpPr>
        <p:spPr>
          <a:xfrm>
            <a:off x="8540640" y="983816"/>
            <a:ext cx="2178000" cy="2178000"/>
          </a:xfrm>
          <a:prstGeom prst="ellipse">
            <a:avLst/>
          </a:prstGeom>
          <a:solidFill>
            <a:srgbClr val="3F5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584B7C-2149-4EF6-89D0-6CA2D03B5A59}"/>
              </a:ext>
            </a:extLst>
          </p:cNvPr>
          <p:cNvSpPr>
            <a:spLocks noChangeAspect="1"/>
          </p:cNvSpPr>
          <p:nvPr/>
        </p:nvSpPr>
        <p:spPr>
          <a:xfrm>
            <a:off x="8758440" y="1201616"/>
            <a:ext cx="1742400" cy="1742400"/>
          </a:xfrm>
          <a:prstGeom prst="ellipse">
            <a:avLst/>
          </a:prstGeom>
          <a:solidFill>
            <a:srgbClr val="A17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CDFD3E-576C-4E21-BD9D-F3A648205A39}"/>
              </a:ext>
            </a:extLst>
          </p:cNvPr>
          <p:cNvSpPr>
            <a:spLocks noChangeAspect="1"/>
          </p:cNvSpPr>
          <p:nvPr/>
        </p:nvSpPr>
        <p:spPr>
          <a:xfrm>
            <a:off x="8976240" y="1419416"/>
            <a:ext cx="1306800" cy="1306800"/>
          </a:xfrm>
          <a:prstGeom prst="ellipse">
            <a:avLst/>
          </a:prstGeom>
          <a:solidFill>
            <a:srgbClr val="00AA83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Oppo Logo White Png">
            <a:extLst>
              <a:ext uri="{FF2B5EF4-FFF2-40B4-BE49-F238E27FC236}">
                <a16:creationId xmlns:a16="http://schemas.microsoft.com/office/drawing/2014/main" id="{E2E6A3ED-4164-44E2-A654-039190CEB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3" y="1417478"/>
            <a:ext cx="1598233" cy="9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16;p15">
            <a:extLst>
              <a:ext uri="{FF2B5EF4-FFF2-40B4-BE49-F238E27FC236}">
                <a16:creationId xmlns:a16="http://schemas.microsoft.com/office/drawing/2014/main" id="{9539024C-0417-4F56-82DE-87611E7A6472}"/>
              </a:ext>
            </a:extLst>
          </p:cNvPr>
          <p:cNvSpPr txBox="1"/>
          <p:nvPr/>
        </p:nvSpPr>
        <p:spPr>
          <a:xfrm>
            <a:off x="7830636" y="2020904"/>
            <a:ext cx="3916715" cy="8116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Revamped" panose="02000500000000000000" pitchFamily="2" charset="0"/>
                <a:ea typeface="Quattrocento Sans"/>
                <a:cs typeface="Times New Roman" panose="02020603050405020304" pitchFamily="18" charset="0"/>
                <a:sym typeface="Quattrocento Sans"/>
              </a:rPr>
              <a:t>Pricing Strategy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vamped" panose="02000500000000000000" pitchFamily="2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308E4C-E063-466E-AC15-DC783E35B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343"/>
          <a:stretch/>
        </p:blipFill>
        <p:spPr>
          <a:xfrm>
            <a:off x="-165006" y="4816530"/>
            <a:ext cx="4333805" cy="204147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0932EB-7010-473B-9704-A8CFF09FF5B3}"/>
              </a:ext>
            </a:extLst>
          </p:cNvPr>
          <p:cNvSpPr txBox="1">
            <a:spLocks/>
          </p:cNvSpPr>
          <p:nvPr/>
        </p:nvSpPr>
        <p:spPr>
          <a:xfrm>
            <a:off x="-100083" y="4219984"/>
            <a:ext cx="141296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  <a:defRPr/>
            </a:pPr>
            <a:r>
              <a:rPr lang="en-US" kern="0" dirty="0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YON </a:t>
            </a:r>
            <a:r>
              <a:rPr lang="en-US" kern="0" dirty="0" err="1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Sorakyos</a:t>
            </a:r>
            <a:r>
              <a:rPr lang="en-US" kern="0" dirty="0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A93E935-DC73-4625-AB43-65A924ED0127}"/>
              </a:ext>
            </a:extLst>
          </p:cNvPr>
          <p:cNvSpPr/>
          <p:nvPr/>
        </p:nvSpPr>
        <p:spPr>
          <a:xfrm rot="14005082">
            <a:off x="1501296" y="4244921"/>
            <a:ext cx="398159" cy="745979"/>
          </a:xfrm>
          <a:custGeom>
            <a:avLst/>
            <a:gdLst>
              <a:gd name="connsiteX0" fmla="*/ 1077363 w 1077363"/>
              <a:gd name="connsiteY0" fmla="*/ 488887 h 488887"/>
              <a:gd name="connsiteX1" fmla="*/ 588476 w 1077363"/>
              <a:gd name="connsiteY1" fmla="*/ 135802 h 488887"/>
              <a:gd name="connsiteX2" fmla="*/ 0 w 1077363"/>
              <a:gd name="connsiteY2" fmla="*/ 0 h 48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363" h="488887">
                <a:moveTo>
                  <a:pt x="1077363" y="488887"/>
                </a:moveTo>
                <a:cubicBezTo>
                  <a:pt x="922699" y="353085"/>
                  <a:pt x="768036" y="217283"/>
                  <a:pt x="588476" y="135802"/>
                </a:cubicBezTo>
                <a:cubicBezTo>
                  <a:pt x="408916" y="54321"/>
                  <a:pt x="204458" y="27160"/>
                  <a:pt x="0" y="0"/>
                </a:cubicBezTo>
              </a:path>
            </a:pathLst>
          </a:custGeom>
          <a:noFill/>
          <a:ln cap="rnd">
            <a:solidFill>
              <a:schemeClr val="bg1">
                <a:lumMod val="9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4235DF-189D-47E2-A5AB-E4B47E0EED60}"/>
              </a:ext>
            </a:extLst>
          </p:cNvPr>
          <p:cNvSpPr/>
          <p:nvPr/>
        </p:nvSpPr>
        <p:spPr>
          <a:xfrm rot="7902627" flipH="1" flipV="1">
            <a:off x="2382674" y="4381101"/>
            <a:ext cx="780552" cy="469956"/>
          </a:xfrm>
          <a:custGeom>
            <a:avLst/>
            <a:gdLst>
              <a:gd name="connsiteX0" fmla="*/ 1077363 w 1077363"/>
              <a:gd name="connsiteY0" fmla="*/ 488887 h 488887"/>
              <a:gd name="connsiteX1" fmla="*/ 588476 w 1077363"/>
              <a:gd name="connsiteY1" fmla="*/ 135802 h 488887"/>
              <a:gd name="connsiteX2" fmla="*/ 0 w 1077363"/>
              <a:gd name="connsiteY2" fmla="*/ 0 h 488887"/>
              <a:gd name="connsiteX0" fmla="*/ 1077363 w 1077363"/>
              <a:gd name="connsiteY0" fmla="*/ 488887 h 488887"/>
              <a:gd name="connsiteX1" fmla="*/ 587287 w 1077363"/>
              <a:gd name="connsiteY1" fmla="*/ 149350 h 488887"/>
              <a:gd name="connsiteX2" fmla="*/ 0 w 1077363"/>
              <a:gd name="connsiteY2" fmla="*/ 0 h 48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363" h="488887">
                <a:moveTo>
                  <a:pt x="1077363" y="488887"/>
                </a:moveTo>
                <a:cubicBezTo>
                  <a:pt x="922699" y="353085"/>
                  <a:pt x="766847" y="230831"/>
                  <a:pt x="587287" y="149350"/>
                </a:cubicBezTo>
                <a:cubicBezTo>
                  <a:pt x="407727" y="67869"/>
                  <a:pt x="204458" y="27160"/>
                  <a:pt x="0" y="0"/>
                </a:cubicBezTo>
              </a:path>
            </a:pathLst>
          </a:custGeom>
          <a:noFill/>
          <a:ln cap="rnd">
            <a:solidFill>
              <a:schemeClr val="bg1">
                <a:lumMod val="9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7A4F9BB-7135-418E-9468-5B26A67BC787}"/>
              </a:ext>
            </a:extLst>
          </p:cNvPr>
          <p:cNvSpPr/>
          <p:nvPr/>
        </p:nvSpPr>
        <p:spPr>
          <a:xfrm rot="8677034" flipH="1" flipV="1">
            <a:off x="3482324" y="4866372"/>
            <a:ext cx="608612" cy="463069"/>
          </a:xfrm>
          <a:custGeom>
            <a:avLst/>
            <a:gdLst>
              <a:gd name="connsiteX0" fmla="*/ 1077363 w 1077363"/>
              <a:gd name="connsiteY0" fmla="*/ 488887 h 488887"/>
              <a:gd name="connsiteX1" fmla="*/ 588476 w 1077363"/>
              <a:gd name="connsiteY1" fmla="*/ 135802 h 488887"/>
              <a:gd name="connsiteX2" fmla="*/ 0 w 1077363"/>
              <a:gd name="connsiteY2" fmla="*/ 0 h 48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363" h="488887">
                <a:moveTo>
                  <a:pt x="1077363" y="488887"/>
                </a:moveTo>
                <a:cubicBezTo>
                  <a:pt x="922699" y="353085"/>
                  <a:pt x="768036" y="217283"/>
                  <a:pt x="588476" y="135802"/>
                </a:cubicBezTo>
                <a:cubicBezTo>
                  <a:pt x="408916" y="54321"/>
                  <a:pt x="204458" y="27160"/>
                  <a:pt x="0" y="0"/>
                </a:cubicBezTo>
              </a:path>
            </a:pathLst>
          </a:custGeom>
          <a:noFill/>
          <a:ln cap="rnd">
            <a:solidFill>
              <a:schemeClr val="bg1">
                <a:lumMod val="9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40A51C-FB39-4F02-9929-93E3C0573BD7}"/>
              </a:ext>
            </a:extLst>
          </p:cNvPr>
          <p:cNvSpPr/>
          <p:nvPr/>
        </p:nvSpPr>
        <p:spPr>
          <a:xfrm rot="2166651">
            <a:off x="0" y="4769017"/>
            <a:ext cx="1296324" cy="1087470"/>
          </a:xfrm>
          <a:custGeom>
            <a:avLst/>
            <a:gdLst>
              <a:gd name="connsiteX0" fmla="*/ 2102787 w 2102787"/>
              <a:gd name="connsiteY0" fmla="*/ 2066925 h 2102350"/>
              <a:gd name="connsiteX1" fmla="*/ 1312212 w 2102787"/>
              <a:gd name="connsiteY1" fmla="*/ 2028825 h 2102350"/>
              <a:gd name="connsiteX2" fmla="*/ 635937 w 2102787"/>
              <a:gd name="connsiteY2" fmla="*/ 1409700 h 2102350"/>
              <a:gd name="connsiteX3" fmla="*/ 769287 w 2102787"/>
              <a:gd name="connsiteY3" fmla="*/ 1047750 h 2102350"/>
              <a:gd name="connsiteX4" fmla="*/ 1007412 w 2102787"/>
              <a:gd name="connsiteY4" fmla="*/ 1133475 h 2102350"/>
              <a:gd name="connsiteX5" fmla="*/ 835962 w 2102787"/>
              <a:gd name="connsiteY5" fmla="*/ 1352550 h 2102350"/>
              <a:gd name="connsiteX6" fmla="*/ 464487 w 2102787"/>
              <a:gd name="connsiteY6" fmla="*/ 1152525 h 2102350"/>
              <a:gd name="connsiteX7" fmla="*/ 7287 w 2102787"/>
              <a:gd name="connsiteY7" fmla="*/ 695325 h 2102350"/>
              <a:gd name="connsiteX8" fmla="*/ 226362 w 2102787"/>
              <a:gd name="connsiteY8" fmla="*/ 0 h 2102350"/>
              <a:gd name="connsiteX0" fmla="*/ 2005517 w 2005517"/>
              <a:gd name="connsiteY0" fmla="*/ 2066925 h 2102350"/>
              <a:gd name="connsiteX1" fmla="*/ 1214942 w 2005517"/>
              <a:gd name="connsiteY1" fmla="*/ 2028825 h 2102350"/>
              <a:gd name="connsiteX2" fmla="*/ 538667 w 2005517"/>
              <a:gd name="connsiteY2" fmla="*/ 1409700 h 2102350"/>
              <a:gd name="connsiteX3" fmla="*/ 672017 w 2005517"/>
              <a:gd name="connsiteY3" fmla="*/ 1047750 h 2102350"/>
              <a:gd name="connsiteX4" fmla="*/ 910142 w 2005517"/>
              <a:gd name="connsiteY4" fmla="*/ 1133475 h 2102350"/>
              <a:gd name="connsiteX5" fmla="*/ 738692 w 2005517"/>
              <a:gd name="connsiteY5" fmla="*/ 1352550 h 2102350"/>
              <a:gd name="connsiteX6" fmla="*/ 367217 w 2005517"/>
              <a:gd name="connsiteY6" fmla="*/ 1152525 h 2102350"/>
              <a:gd name="connsiteX7" fmla="*/ 17967 w 2005517"/>
              <a:gd name="connsiteY7" fmla="*/ 676275 h 2102350"/>
              <a:gd name="connsiteX8" fmla="*/ 129092 w 2005517"/>
              <a:gd name="connsiteY8" fmla="*/ 0 h 2102350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666665 w 2000165"/>
              <a:gd name="connsiteY3" fmla="*/ 1120775 h 2175375"/>
              <a:gd name="connsiteX4" fmla="*/ 904790 w 2000165"/>
              <a:gd name="connsiteY4" fmla="*/ 1206500 h 2175375"/>
              <a:gd name="connsiteX5" fmla="*/ 733340 w 2000165"/>
              <a:gd name="connsiteY5" fmla="*/ 1425575 h 2175375"/>
              <a:gd name="connsiteX6" fmla="*/ 361865 w 2000165"/>
              <a:gd name="connsiteY6" fmla="*/ 1225550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622215 w 2000165"/>
              <a:gd name="connsiteY3" fmla="*/ 1117600 h 2175375"/>
              <a:gd name="connsiteX4" fmla="*/ 904790 w 2000165"/>
              <a:gd name="connsiteY4" fmla="*/ 1206500 h 2175375"/>
              <a:gd name="connsiteX5" fmla="*/ 733340 w 2000165"/>
              <a:gd name="connsiteY5" fmla="*/ 1425575 h 2175375"/>
              <a:gd name="connsiteX6" fmla="*/ 361865 w 2000165"/>
              <a:gd name="connsiteY6" fmla="*/ 1225550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622215 w 2000165"/>
              <a:gd name="connsiteY3" fmla="*/ 1117600 h 2175375"/>
              <a:gd name="connsiteX4" fmla="*/ 904790 w 2000165"/>
              <a:gd name="connsiteY4" fmla="*/ 1206500 h 2175375"/>
              <a:gd name="connsiteX5" fmla="*/ 733340 w 2000165"/>
              <a:gd name="connsiteY5" fmla="*/ 1425575 h 2175375"/>
              <a:gd name="connsiteX6" fmla="*/ 361865 w 2000165"/>
              <a:gd name="connsiteY6" fmla="*/ 1225550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622215 w 2000165"/>
              <a:gd name="connsiteY3" fmla="*/ 1117600 h 2175375"/>
              <a:gd name="connsiteX4" fmla="*/ 904790 w 2000165"/>
              <a:gd name="connsiteY4" fmla="*/ 1206500 h 2175375"/>
              <a:gd name="connsiteX5" fmla="*/ 733340 w 2000165"/>
              <a:gd name="connsiteY5" fmla="*/ 1425575 h 2175375"/>
              <a:gd name="connsiteX6" fmla="*/ 361865 w 2000165"/>
              <a:gd name="connsiteY6" fmla="*/ 1266825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622215 w 2000165"/>
              <a:gd name="connsiteY3" fmla="*/ 1117600 h 2175375"/>
              <a:gd name="connsiteX4" fmla="*/ 904790 w 2000165"/>
              <a:gd name="connsiteY4" fmla="*/ 1206500 h 2175375"/>
              <a:gd name="connsiteX5" fmla="*/ 739690 w 2000165"/>
              <a:gd name="connsiteY5" fmla="*/ 1441450 h 2175375"/>
              <a:gd name="connsiteX6" fmla="*/ 361865 w 2000165"/>
              <a:gd name="connsiteY6" fmla="*/ 1266825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622215 w 2000165"/>
              <a:gd name="connsiteY3" fmla="*/ 1117600 h 2175375"/>
              <a:gd name="connsiteX4" fmla="*/ 904790 w 2000165"/>
              <a:gd name="connsiteY4" fmla="*/ 1206500 h 2175375"/>
              <a:gd name="connsiteX5" fmla="*/ 739690 w 2000165"/>
              <a:gd name="connsiteY5" fmla="*/ 1441450 h 2175375"/>
              <a:gd name="connsiteX6" fmla="*/ 361865 w 2000165"/>
              <a:gd name="connsiteY6" fmla="*/ 1266825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622215 w 2000165"/>
              <a:gd name="connsiteY3" fmla="*/ 1117600 h 2175375"/>
              <a:gd name="connsiteX4" fmla="*/ 904790 w 2000165"/>
              <a:gd name="connsiteY4" fmla="*/ 1206500 h 2175375"/>
              <a:gd name="connsiteX5" fmla="*/ 739690 w 2000165"/>
              <a:gd name="connsiteY5" fmla="*/ 1441450 h 2175375"/>
              <a:gd name="connsiteX6" fmla="*/ 361865 w 2000165"/>
              <a:gd name="connsiteY6" fmla="*/ 1266825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590465 w 2000165"/>
              <a:gd name="connsiteY3" fmla="*/ 1111250 h 2175375"/>
              <a:gd name="connsiteX4" fmla="*/ 904790 w 2000165"/>
              <a:gd name="connsiteY4" fmla="*/ 1206500 h 2175375"/>
              <a:gd name="connsiteX5" fmla="*/ 739690 w 2000165"/>
              <a:gd name="connsiteY5" fmla="*/ 1441450 h 2175375"/>
              <a:gd name="connsiteX6" fmla="*/ 361865 w 2000165"/>
              <a:gd name="connsiteY6" fmla="*/ 1266825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590465 w 2000165"/>
              <a:gd name="connsiteY3" fmla="*/ 1111250 h 2175375"/>
              <a:gd name="connsiteX4" fmla="*/ 904790 w 2000165"/>
              <a:gd name="connsiteY4" fmla="*/ 1206500 h 2175375"/>
              <a:gd name="connsiteX5" fmla="*/ 739690 w 2000165"/>
              <a:gd name="connsiteY5" fmla="*/ 1441450 h 2175375"/>
              <a:gd name="connsiteX6" fmla="*/ 361865 w 2000165"/>
              <a:gd name="connsiteY6" fmla="*/ 1266825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75375"/>
              <a:gd name="connsiteX1" fmla="*/ 1209590 w 2000165"/>
              <a:gd name="connsiteY1" fmla="*/ 2101850 h 2175375"/>
              <a:gd name="connsiteX2" fmla="*/ 533315 w 2000165"/>
              <a:gd name="connsiteY2" fmla="*/ 1482725 h 2175375"/>
              <a:gd name="connsiteX3" fmla="*/ 590465 w 2000165"/>
              <a:gd name="connsiteY3" fmla="*/ 1111250 h 2175375"/>
              <a:gd name="connsiteX4" fmla="*/ 904790 w 2000165"/>
              <a:gd name="connsiteY4" fmla="*/ 1206500 h 2175375"/>
              <a:gd name="connsiteX5" fmla="*/ 739690 w 2000165"/>
              <a:gd name="connsiteY5" fmla="*/ 1441450 h 2175375"/>
              <a:gd name="connsiteX6" fmla="*/ 361865 w 2000165"/>
              <a:gd name="connsiteY6" fmla="*/ 1266825 h 2175375"/>
              <a:gd name="connsiteX7" fmla="*/ 12615 w 2000165"/>
              <a:gd name="connsiteY7" fmla="*/ 749300 h 2175375"/>
              <a:gd name="connsiteX8" fmla="*/ 145965 w 2000165"/>
              <a:gd name="connsiteY8" fmla="*/ 0 h 2175375"/>
              <a:gd name="connsiteX0" fmla="*/ 2000165 w 2000165"/>
              <a:gd name="connsiteY0" fmla="*/ 2139950 h 2153557"/>
              <a:gd name="connsiteX1" fmla="*/ 1044490 w 2000165"/>
              <a:gd name="connsiteY1" fmla="*/ 2032000 h 2153557"/>
              <a:gd name="connsiteX2" fmla="*/ 533315 w 2000165"/>
              <a:gd name="connsiteY2" fmla="*/ 1482725 h 2153557"/>
              <a:gd name="connsiteX3" fmla="*/ 590465 w 2000165"/>
              <a:gd name="connsiteY3" fmla="*/ 1111250 h 2153557"/>
              <a:gd name="connsiteX4" fmla="*/ 904790 w 2000165"/>
              <a:gd name="connsiteY4" fmla="*/ 1206500 h 2153557"/>
              <a:gd name="connsiteX5" fmla="*/ 739690 w 2000165"/>
              <a:gd name="connsiteY5" fmla="*/ 1441450 h 2153557"/>
              <a:gd name="connsiteX6" fmla="*/ 361865 w 2000165"/>
              <a:gd name="connsiteY6" fmla="*/ 1266825 h 2153557"/>
              <a:gd name="connsiteX7" fmla="*/ 12615 w 2000165"/>
              <a:gd name="connsiteY7" fmla="*/ 749300 h 2153557"/>
              <a:gd name="connsiteX8" fmla="*/ 145965 w 2000165"/>
              <a:gd name="connsiteY8" fmla="*/ 0 h 2153557"/>
              <a:gd name="connsiteX0" fmla="*/ 2000165 w 2000165"/>
              <a:gd name="connsiteY0" fmla="*/ 2139950 h 2153557"/>
              <a:gd name="connsiteX1" fmla="*/ 1044490 w 2000165"/>
              <a:gd name="connsiteY1" fmla="*/ 2032000 h 2153557"/>
              <a:gd name="connsiteX2" fmla="*/ 533315 w 2000165"/>
              <a:gd name="connsiteY2" fmla="*/ 1482725 h 2153557"/>
              <a:gd name="connsiteX3" fmla="*/ 609515 w 2000165"/>
              <a:gd name="connsiteY3" fmla="*/ 1104900 h 2153557"/>
              <a:gd name="connsiteX4" fmla="*/ 904790 w 2000165"/>
              <a:gd name="connsiteY4" fmla="*/ 1206500 h 2153557"/>
              <a:gd name="connsiteX5" fmla="*/ 739690 w 2000165"/>
              <a:gd name="connsiteY5" fmla="*/ 1441450 h 2153557"/>
              <a:gd name="connsiteX6" fmla="*/ 361865 w 2000165"/>
              <a:gd name="connsiteY6" fmla="*/ 1266825 h 2153557"/>
              <a:gd name="connsiteX7" fmla="*/ 12615 w 2000165"/>
              <a:gd name="connsiteY7" fmla="*/ 749300 h 2153557"/>
              <a:gd name="connsiteX8" fmla="*/ 145965 w 2000165"/>
              <a:gd name="connsiteY8" fmla="*/ 0 h 2153557"/>
              <a:gd name="connsiteX0" fmla="*/ 1973047 w 1973047"/>
              <a:gd name="connsiteY0" fmla="*/ 2139950 h 2153557"/>
              <a:gd name="connsiteX1" fmla="*/ 1017372 w 1973047"/>
              <a:gd name="connsiteY1" fmla="*/ 2032000 h 2153557"/>
              <a:gd name="connsiteX2" fmla="*/ 506197 w 1973047"/>
              <a:gd name="connsiteY2" fmla="*/ 1482725 h 2153557"/>
              <a:gd name="connsiteX3" fmla="*/ 582397 w 1973047"/>
              <a:gd name="connsiteY3" fmla="*/ 1104900 h 2153557"/>
              <a:gd name="connsiteX4" fmla="*/ 877672 w 1973047"/>
              <a:gd name="connsiteY4" fmla="*/ 1206500 h 2153557"/>
              <a:gd name="connsiteX5" fmla="*/ 712572 w 1973047"/>
              <a:gd name="connsiteY5" fmla="*/ 1441450 h 2153557"/>
              <a:gd name="connsiteX6" fmla="*/ 334747 w 1973047"/>
              <a:gd name="connsiteY6" fmla="*/ 1266825 h 2153557"/>
              <a:gd name="connsiteX7" fmla="*/ 18834 w 1973047"/>
              <a:gd name="connsiteY7" fmla="*/ 739775 h 2153557"/>
              <a:gd name="connsiteX8" fmla="*/ 118847 w 1973047"/>
              <a:gd name="connsiteY8" fmla="*/ 0 h 2153557"/>
              <a:gd name="connsiteX0" fmla="*/ 2176247 w 2176247"/>
              <a:gd name="connsiteY0" fmla="*/ 2139950 h 2153557"/>
              <a:gd name="connsiteX1" fmla="*/ 1017372 w 2176247"/>
              <a:gd name="connsiteY1" fmla="*/ 2032000 h 2153557"/>
              <a:gd name="connsiteX2" fmla="*/ 506197 w 2176247"/>
              <a:gd name="connsiteY2" fmla="*/ 1482725 h 2153557"/>
              <a:gd name="connsiteX3" fmla="*/ 582397 w 2176247"/>
              <a:gd name="connsiteY3" fmla="*/ 1104900 h 2153557"/>
              <a:gd name="connsiteX4" fmla="*/ 877672 w 2176247"/>
              <a:gd name="connsiteY4" fmla="*/ 1206500 h 2153557"/>
              <a:gd name="connsiteX5" fmla="*/ 712572 w 2176247"/>
              <a:gd name="connsiteY5" fmla="*/ 1441450 h 2153557"/>
              <a:gd name="connsiteX6" fmla="*/ 334747 w 2176247"/>
              <a:gd name="connsiteY6" fmla="*/ 1266825 h 2153557"/>
              <a:gd name="connsiteX7" fmla="*/ 18834 w 2176247"/>
              <a:gd name="connsiteY7" fmla="*/ 739775 h 2153557"/>
              <a:gd name="connsiteX8" fmla="*/ 118847 w 2176247"/>
              <a:gd name="connsiteY8" fmla="*/ 0 h 2153557"/>
              <a:gd name="connsiteX0" fmla="*/ 2239747 w 2239747"/>
              <a:gd name="connsiteY0" fmla="*/ 2127250 h 2142778"/>
              <a:gd name="connsiteX1" fmla="*/ 1017372 w 2239747"/>
              <a:gd name="connsiteY1" fmla="*/ 2032000 h 2142778"/>
              <a:gd name="connsiteX2" fmla="*/ 506197 w 2239747"/>
              <a:gd name="connsiteY2" fmla="*/ 1482725 h 2142778"/>
              <a:gd name="connsiteX3" fmla="*/ 582397 w 2239747"/>
              <a:gd name="connsiteY3" fmla="*/ 1104900 h 2142778"/>
              <a:gd name="connsiteX4" fmla="*/ 877672 w 2239747"/>
              <a:gd name="connsiteY4" fmla="*/ 1206500 h 2142778"/>
              <a:gd name="connsiteX5" fmla="*/ 712572 w 2239747"/>
              <a:gd name="connsiteY5" fmla="*/ 1441450 h 2142778"/>
              <a:gd name="connsiteX6" fmla="*/ 334747 w 2239747"/>
              <a:gd name="connsiteY6" fmla="*/ 1266825 h 2142778"/>
              <a:gd name="connsiteX7" fmla="*/ 18834 w 2239747"/>
              <a:gd name="connsiteY7" fmla="*/ 739775 h 2142778"/>
              <a:gd name="connsiteX8" fmla="*/ 118847 w 2239747"/>
              <a:gd name="connsiteY8" fmla="*/ 0 h 2142778"/>
              <a:gd name="connsiteX0" fmla="*/ 2239747 w 2239747"/>
              <a:gd name="connsiteY0" fmla="*/ 2127250 h 2159579"/>
              <a:gd name="connsiteX1" fmla="*/ 1017372 w 2239747"/>
              <a:gd name="connsiteY1" fmla="*/ 2032000 h 2159579"/>
              <a:gd name="connsiteX2" fmla="*/ 506197 w 2239747"/>
              <a:gd name="connsiteY2" fmla="*/ 1482725 h 2159579"/>
              <a:gd name="connsiteX3" fmla="*/ 582397 w 2239747"/>
              <a:gd name="connsiteY3" fmla="*/ 1104900 h 2159579"/>
              <a:gd name="connsiteX4" fmla="*/ 877672 w 2239747"/>
              <a:gd name="connsiteY4" fmla="*/ 1206500 h 2159579"/>
              <a:gd name="connsiteX5" fmla="*/ 712572 w 2239747"/>
              <a:gd name="connsiteY5" fmla="*/ 1441450 h 2159579"/>
              <a:gd name="connsiteX6" fmla="*/ 334747 w 2239747"/>
              <a:gd name="connsiteY6" fmla="*/ 1266825 h 2159579"/>
              <a:gd name="connsiteX7" fmla="*/ 18834 w 2239747"/>
              <a:gd name="connsiteY7" fmla="*/ 739775 h 2159579"/>
              <a:gd name="connsiteX8" fmla="*/ 118847 w 2239747"/>
              <a:gd name="connsiteY8" fmla="*/ 0 h 215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747" h="2159579">
                <a:moveTo>
                  <a:pt x="2239747" y="2127250"/>
                </a:moveTo>
                <a:cubicBezTo>
                  <a:pt x="1966697" y="2162969"/>
                  <a:pt x="1387259" y="2206096"/>
                  <a:pt x="1017372" y="2032000"/>
                </a:cubicBezTo>
                <a:cubicBezTo>
                  <a:pt x="647485" y="1857904"/>
                  <a:pt x="578693" y="1637242"/>
                  <a:pt x="506197" y="1482725"/>
                </a:cubicBezTo>
                <a:cubicBezTo>
                  <a:pt x="433701" y="1328208"/>
                  <a:pt x="511056" y="1134276"/>
                  <a:pt x="582397" y="1104900"/>
                </a:cubicBezTo>
                <a:cubicBezTo>
                  <a:pt x="771309" y="1027113"/>
                  <a:pt x="855976" y="1150408"/>
                  <a:pt x="877672" y="1206500"/>
                </a:cubicBezTo>
                <a:cubicBezTo>
                  <a:pt x="899368" y="1262592"/>
                  <a:pt x="869735" y="1431396"/>
                  <a:pt x="712572" y="1441450"/>
                </a:cubicBezTo>
                <a:cubicBezTo>
                  <a:pt x="621713" y="1447262"/>
                  <a:pt x="450370" y="1383771"/>
                  <a:pt x="334747" y="1266825"/>
                </a:cubicBezTo>
                <a:cubicBezTo>
                  <a:pt x="219124" y="1149879"/>
                  <a:pt x="54817" y="950912"/>
                  <a:pt x="18834" y="739775"/>
                </a:cubicBezTo>
                <a:cubicBezTo>
                  <a:pt x="-17149" y="528638"/>
                  <a:pt x="-10534" y="251619"/>
                  <a:pt x="118847" y="0"/>
                </a:cubicBezTo>
              </a:path>
            </a:pathLst>
          </a:custGeom>
          <a:noFill/>
          <a:ln cap="rnd">
            <a:solidFill>
              <a:schemeClr val="bg1">
                <a:lumMod val="9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5FAD182-3398-4515-9943-239AD5CE0741}"/>
              </a:ext>
            </a:extLst>
          </p:cNvPr>
          <p:cNvSpPr txBox="1">
            <a:spLocks/>
          </p:cNvSpPr>
          <p:nvPr/>
        </p:nvSpPr>
        <p:spPr>
          <a:xfrm>
            <a:off x="1033926" y="3946785"/>
            <a:ext cx="1935939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Clr>
                <a:srgbClr val="000000"/>
              </a:buClr>
              <a:buSzPts val="1800"/>
              <a:buNone/>
              <a:defRPr/>
            </a:pPr>
            <a:r>
              <a:rPr lang="en-US" kern="0" dirty="0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THON </a:t>
            </a:r>
            <a:r>
              <a:rPr lang="en-US" kern="0" dirty="0" err="1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Chanmarianet</a:t>
            </a:r>
            <a:endParaRPr lang="en-US" kern="0" dirty="0">
              <a:solidFill>
                <a:srgbClr val="EEDDD6"/>
              </a:solidFill>
              <a:latin typeface="Times New Roman" panose="02020603050405020304" pitchFamily="18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030BD9-0319-43DE-B244-DD47C3829F96}"/>
              </a:ext>
            </a:extLst>
          </p:cNvPr>
          <p:cNvSpPr txBox="1">
            <a:spLocks/>
          </p:cNvSpPr>
          <p:nvPr/>
        </p:nvSpPr>
        <p:spPr>
          <a:xfrm>
            <a:off x="3755449" y="5241283"/>
            <a:ext cx="193593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  <a:defRPr/>
            </a:pPr>
            <a:r>
              <a:rPr lang="en-US" kern="0" dirty="0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HOY </a:t>
            </a:r>
            <a:r>
              <a:rPr lang="en-US" kern="0" dirty="0" err="1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Chankaknika</a:t>
            </a:r>
            <a:endParaRPr lang="en-US" kern="0" dirty="0">
              <a:solidFill>
                <a:srgbClr val="EEDDD6"/>
              </a:solidFill>
              <a:latin typeface="Times New Roman" panose="02020603050405020304" pitchFamily="18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E8DAE6-BB91-4A51-BFF6-9574142F7E39}"/>
              </a:ext>
            </a:extLst>
          </p:cNvPr>
          <p:cNvSpPr txBox="1">
            <a:spLocks/>
          </p:cNvSpPr>
          <p:nvPr/>
        </p:nvSpPr>
        <p:spPr>
          <a:xfrm>
            <a:off x="2628705" y="4168384"/>
            <a:ext cx="193593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  <a:defRPr/>
            </a:pPr>
            <a:r>
              <a:rPr lang="en-US" kern="0" dirty="0">
                <a:solidFill>
                  <a:srgbClr val="EEDDD6"/>
                </a:solidFill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SOK Sotheara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914093-10B5-4ED2-8EFD-4C90A1685BB2}"/>
              </a:ext>
            </a:extLst>
          </p:cNvPr>
          <p:cNvSpPr>
            <a:spLocks noChangeAspect="1"/>
          </p:cNvSpPr>
          <p:nvPr/>
        </p:nvSpPr>
        <p:spPr>
          <a:xfrm>
            <a:off x="235235" y="1384136"/>
            <a:ext cx="4040818" cy="720000"/>
          </a:xfrm>
          <a:prstGeom prst="rect">
            <a:avLst/>
          </a:prstGeom>
          <a:solidFill>
            <a:srgbClr val="5D26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907CF5-998C-48CC-B28E-7AFC2B6E9CD2}"/>
              </a:ext>
            </a:extLst>
          </p:cNvPr>
          <p:cNvSpPr>
            <a:spLocks noChangeAspect="1"/>
          </p:cNvSpPr>
          <p:nvPr/>
        </p:nvSpPr>
        <p:spPr>
          <a:xfrm>
            <a:off x="322828" y="1481507"/>
            <a:ext cx="3916715" cy="540000"/>
          </a:xfrm>
          <a:prstGeom prst="rect">
            <a:avLst/>
          </a:prstGeom>
          <a:solidFill>
            <a:srgbClr val="3F5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725573-ED9A-4CB7-B291-092009AC03EC}"/>
              </a:ext>
            </a:extLst>
          </p:cNvPr>
          <p:cNvSpPr>
            <a:spLocks noChangeAspect="1"/>
          </p:cNvSpPr>
          <p:nvPr/>
        </p:nvSpPr>
        <p:spPr>
          <a:xfrm>
            <a:off x="410819" y="1576777"/>
            <a:ext cx="3757980" cy="360000"/>
          </a:xfrm>
          <a:prstGeom prst="rect">
            <a:avLst/>
          </a:prstGeom>
          <a:solidFill>
            <a:srgbClr val="A17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E7FA9-FC83-46C5-A7CC-F9786F6F0020}"/>
              </a:ext>
            </a:extLst>
          </p:cNvPr>
          <p:cNvSpPr>
            <a:spLocks noChangeAspect="1"/>
          </p:cNvSpPr>
          <p:nvPr/>
        </p:nvSpPr>
        <p:spPr>
          <a:xfrm>
            <a:off x="622851" y="1640884"/>
            <a:ext cx="3344630" cy="210303"/>
          </a:xfrm>
          <a:prstGeom prst="rect">
            <a:avLst/>
          </a:prstGeom>
          <a:solidFill>
            <a:srgbClr val="00AA83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16;p15">
            <a:extLst>
              <a:ext uri="{FF2B5EF4-FFF2-40B4-BE49-F238E27FC236}">
                <a16:creationId xmlns:a16="http://schemas.microsoft.com/office/drawing/2014/main" id="{C11113C8-C567-4903-8B46-DFF45D7A2B83}"/>
              </a:ext>
            </a:extLst>
          </p:cNvPr>
          <p:cNvSpPr txBox="1"/>
          <p:nvPr/>
        </p:nvSpPr>
        <p:spPr>
          <a:xfrm>
            <a:off x="691696" y="1485730"/>
            <a:ext cx="3953225" cy="618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EDDD6"/>
                </a:solidFill>
                <a:effectLst/>
                <a:uLnTx/>
                <a:uFillTx/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Professor: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EDDD6"/>
                </a:solidFill>
                <a:effectLst/>
                <a:uLnTx/>
                <a:uFillTx/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CHHEAV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EDDD6"/>
                </a:solidFill>
                <a:effectLst/>
                <a:uLnTx/>
                <a:uFillTx/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Narath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EEDDD6"/>
              </a:solidFill>
              <a:effectLst/>
              <a:uLnTx/>
              <a:uFillTx/>
              <a:latin typeface="Times New Roman" panose="02020603050405020304" pitchFamily="18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sp>
        <p:nvSpPr>
          <p:cNvPr id="28" name="Google Shape;116;p15">
            <a:extLst>
              <a:ext uri="{FF2B5EF4-FFF2-40B4-BE49-F238E27FC236}">
                <a16:creationId xmlns:a16="http://schemas.microsoft.com/office/drawing/2014/main" id="{F5C9F4B6-AE96-4F73-9E0C-A4A57634881E}"/>
              </a:ext>
            </a:extLst>
          </p:cNvPr>
          <p:cNvSpPr txBox="1"/>
          <p:nvPr/>
        </p:nvSpPr>
        <p:spPr>
          <a:xfrm>
            <a:off x="1445726" y="3357819"/>
            <a:ext cx="1524139" cy="56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kern="0" dirty="0"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GROUP IV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4723E5-C8D6-4717-B209-65562B07798A}"/>
              </a:ext>
            </a:extLst>
          </p:cNvPr>
          <p:cNvCxnSpPr>
            <a:cxnSpLocks/>
          </p:cNvCxnSpPr>
          <p:nvPr/>
        </p:nvCxnSpPr>
        <p:spPr>
          <a:xfrm>
            <a:off x="1500809" y="3778489"/>
            <a:ext cx="1290041" cy="0"/>
          </a:xfrm>
          <a:prstGeom prst="line">
            <a:avLst/>
          </a:prstGeom>
          <a:ln w="19050">
            <a:solidFill>
              <a:srgbClr val="EF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0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3" grpId="0" animBg="1"/>
      <p:bldP spid="3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9EC41-9D0E-4EFE-8498-90E3C2FCB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06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F959E7-714D-CD40-847E-F6C4FC6EC65B}"/>
              </a:ext>
            </a:extLst>
          </p:cNvPr>
          <p:cNvSpPr/>
          <p:nvPr/>
        </p:nvSpPr>
        <p:spPr>
          <a:xfrm>
            <a:off x="222211" y="182386"/>
            <a:ext cx="666191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Oppo’s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Pricing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176048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60382-4FFC-4B4F-B262-3202FFC3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71" y="1007268"/>
            <a:ext cx="8616858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76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A41AC-3DCA-4992-B4B4-A2A228F06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7FFC9A-167F-3F41-8796-004E7DE1425C}"/>
              </a:ext>
            </a:extLst>
          </p:cNvPr>
          <p:cNvSpPr/>
          <p:nvPr/>
        </p:nvSpPr>
        <p:spPr>
          <a:xfrm>
            <a:off x="2296136" y="-100561"/>
            <a:ext cx="956493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1.Consumer based pricing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8C316-08A6-D64C-9FDA-8AD723EE344E}"/>
              </a:ext>
            </a:extLst>
          </p:cNvPr>
          <p:cNvSpPr txBox="1"/>
          <p:nvPr/>
        </p:nvSpPr>
        <p:spPr>
          <a:xfrm>
            <a:off x="7377866" y="1762829"/>
            <a:ext cx="512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uses the consumer based or value based pricing strategy to set its products in the different markets.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2F1CF-9B2D-E84C-AF39-115270C71941}"/>
              </a:ext>
            </a:extLst>
          </p:cNvPr>
          <p:cNvSpPr txBox="1"/>
          <p:nvPr/>
        </p:nvSpPr>
        <p:spPr>
          <a:xfrm>
            <a:off x="4107695" y="4912488"/>
            <a:ext cx="5325947" cy="204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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Consumer wants and demands</a:t>
            </a:r>
          </a:p>
          <a:p>
            <a:pPr marL="342900" indent="-342900">
              <a:buFont typeface="Wingdings" panose="05000000000000000000" pitchFamily="2" charset="2"/>
              <a:buChar char="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 offered to customers with the price that they are willing to pay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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77A-BCBC-994D-941F-D27DA9326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33" y="3063719"/>
            <a:ext cx="2845041" cy="2845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43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0AFB0-C46D-4A4C-B4BA-29A937E6D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E3AD7-20AA-464E-9B8E-F6794B57BED6}"/>
              </a:ext>
            </a:extLst>
          </p:cNvPr>
          <p:cNvSpPr/>
          <p:nvPr/>
        </p:nvSpPr>
        <p:spPr>
          <a:xfrm>
            <a:off x="122890" y="-65314"/>
            <a:ext cx="3283271" cy="822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Penetration pricing</a:t>
            </a:r>
          </a:p>
        </p:txBody>
      </p:sp>
      <p:sp>
        <p:nvSpPr>
          <p:cNvPr id="5" name="Google Shape;116;p15">
            <a:extLst>
              <a:ext uri="{FF2B5EF4-FFF2-40B4-BE49-F238E27FC236}">
                <a16:creationId xmlns:a16="http://schemas.microsoft.com/office/drawing/2014/main" id="{E6CA7954-F5AE-BF45-B969-F8E5908D4849}"/>
              </a:ext>
            </a:extLst>
          </p:cNvPr>
          <p:cNvSpPr txBox="1"/>
          <p:nvPr/>
        </p:nvSpPr>
        <p:spPr>
          <a:xfrm>
            <a:off x="0" y="1527954"/>
            <a:ext cx="4929809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idea behind is to capture lot of consumer as the potential one.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0F140-36CC-A94D-A719-0B695C23A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2" y="3429000"/>
            <a:ext cx="5934548" cy="2984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E6FAE-A13F-6744-BB63-9818DD602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72" y="3429000"/>
            <a:ext cx="5415862" cy="29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1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CD4C8B-D519-445F-BD7E-BC2BBC8DB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3" b="1008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AE240C-2EBC-3745-8984-5778EB796AC4}"/>
              </a:ext>
            </a:extLst>
          </p:cNvPr>
          <p:cNvSpPr/>
          <p:nvPr/>
        </p:nvSpPr>
        <p:spPr>
          <a:xfrm>
            <a:off x="1" y="-209855"/>
            <a:ext cx="1219200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Psychological pricing (3type)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4AD2C-E2FA-8248-99DB-027E73CF4038}"/>
              </a:ext>
            </a:extLst>
          </p:cNvPr>
          <p:cNvSpPr/>
          <p:nvPr/>
        </p:nvSpPr>
        <p:spPr>
          <a:xfrm>
            <a:off x="469207" y="1429692"/>
            <a:ext cx="2866490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Bundle pricing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5C60E-8E29-2A48-B55A-F2CAFC3CBAE1}"/>
              </a:ext>
            </a:extLst>
          </p:cNvPr>
          <p:cNvSpPr/>
          <p:nvPr/>
        </p:nvSpPr>
        <p:spPr>
          <a:xfrm>
            <a:off x="464660" y="2164164"/>
            <a:ext cx="3746538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Promotional pricing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793D9-41C3-7F4F-B350-E8A5663CE3AE}"/>
              </a:ext>
            </a:extLst>
          </p:cNvPr>
          <p:cNvSpPr/>
          <p:nvPr/>
        </p:nvSpPr>
        <p:spPr>
          <a:xfrm>
            <a:off x="469207" y="2898637"/>
            <a:ext cx="1729961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odding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pricing </a:t>
            </a:r>
          </a:p>
        </p:txBody>
      </p:sp>
    </p:spTree>
    <p:extLst>
      <p:ext uri="{BB962C8B-B14F-4D97-AF65-F5344CB8AC3E}">
        <p14:creationId xmlns:p14="http://schemas.microsoft.com/office/powerpoint/2010/main" val="35339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5" grpId="0"/>
      <p:bldP spid="5" grpId="1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rgbClr val="9967EA"/>
            </a:gs>
            <a:gs pos="49000">
              <a:srgbClr val="1B3D9E"/>
            </a:gs>
            <a:gs pos="4000">
              <a:srgbClr val="C60E16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73E462-3514-C342-8E89-859B52DC6DCA}"/>
              </a:ext>
            </a:extLst>
          </p:cNvPr>
          <p:cNvSpPr/>
          <p:nvPr/>
        </p:nvSpPr>
        <p:spPr>
          <a:xfrm>
            <a:off x="197981" y="51402"/>
            <a:ext cx="4788490" cy="822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Psychological pricing (3type)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589CD-8C09-A141-832D-62A9ED81D4BF}"/>
              </a:ext>
            </a:extLst>
          </p:cNvPr>
          <p:cNvSpPr/>
          <p:nvPr/>
        </p:nvSpPr>
        <p:spPr>
          <a:xfrm>
            <a:off x="469207" y="1147543"/>
            <a:ext cx="2866490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Bundle pricing </a:t>
            </a:r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A15E8319-3F98-DA4C-83AE-4A76344CF582}"/>
              </a:ext>
            </a:extLst>
          </p:cNvPr>
          <p:cNvSpPr txBox="1"/>
          <p:nvPr/>
        </p:nvSpPr>
        <p:spPr>
          <a:xfrm>
            <a:off x="197981" y="1867837"/>
            <a:ext cx="4929809" cy="7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this pricing tactics, customer didn’t just buy a product but a package of it.</a:t>
            </a:r>
            <a:endParaRPr dirty="0">
              <a:sym typeface="Quattrocento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91CC3-D977-AC4F-9A7A-3498889C2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r="4720" b="9583"/>
          <a:stretch/>
        </p:blipFill>
        <p:spPr>
          <a:xfrm>
            <a:off x="440095" y="3121825"/>
            <a:ext cx="4016423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017FA5-8629-894B-89BC-6FA0C58AEC80}"/>
              </a:ext>
            </a:extLst>
          </p:cNvPr>
          <p:cNvSpPr/>
          <p:nvPr/>
        </p:nvSpPr>
        <p:spPr>
          <a:xfrm>
            <a:off x="6250149" y="1122142"/>
            <a:ext cx="5472644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Promotional pricing </a:t>
            </a:r>
          </a:p>
        </p:txBody>
      </p:sp>
      <p:sp>
        <p:nvSpPr>
          <p:cNvPr id="9" name="Google Shape;116;p15">
            <a:extLst>
              <a:ext uri="{FF2B5EF4-FFF2-40B4-BE49-F238E27FC236}">
                <a16:creationId xmlns:a16="http://schemas.microsoft.com/office/drawing/2014/main" id="{82A3A62A-6D0C-5C41-AAEC-F79C55788983}"/>
              </a:ext>
            </a:extLst>
          </p:cNvPr>
          <p:cNvSpPr txBox="1"/>
          <p:nvPr/>
        </p:nvSpPr>
        <p:spPr>
          <a:xfrm>
            <a:off x="5932909" y="1833442"/>
            <a:ext cx="4929809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Attract consumer’s attention which seem to increase the volume of sales.</a:t>
            </a:r>
            <a:endParaRPr dirty="0">
              <a:sym typeface="Quattrocento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752D3-0EB9-DD4E-8F81-88C08F824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69" y="2866052"/>
            <a:ext cx="3684773" cy="36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9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E8A73F-F69B-45AC-B71D-BC1448997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0EA41-0A01-7547-AD31-5B00250A7300}"/>
              </a:ext>
            </a:extLst>
          </p:cNvPr>
          <p:cNvSpPr/>
          <p:nvPr/>
        </p:nvSpPr>
        <p:spPr>
          <a:xfrm>
            <a:off x="200298" y="0"/>
            <a:ext cx="4788490" cy="822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Psychological pricing (3type)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89E5C2-DAA3-6B4D-93A2-93E947C0BE97}"/>
              </a:ext>
            </a:extLst>
          </p:cNvPr>
          <p:cNvSpPr/>
          <p:nvPr/>
        </p:nvSpPr>
        <p:spPr>
          <a:xfrm>
            <a:off x="668640" y="1044206"/>
            <a:ext cx="2784737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odding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pricing </a:t>
            </a:r>
          </a:p>
        </p:txBody>
      </p:sp>
      <p:sp>
        <p:nvSpPr>
          <p:cNvPr id="6" name="Google Shape;116;p15">
            <a:extLst>
              <a:ext uri="{FF2B5EF4-FFF2-40B4-BE49-F238E27FC236}">
                <a16:creationId xmlns:a16="http://schemas.microsoft.com/office/drawing/2014/main" id="{83789B53-33FE-1D47-A294-6C09341DFB16}"/>
              </a:ext>
            </a:extLst>
          </p:cNvPr>
          <p:cNvSpPr txBox="1"/>
          <p:nvPr/>
        </p:nvSpPr>
        <p:spPr>
          <a:xfrm>
            <a:off x="282422" y="1816903"/>
            <a:ext cx="5813578" cy="7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Odd-even pricing is a psychological pricing tactic in which numeric value is utilize to impact the customer’s perceptions of product value</a:t>
            </a:r>
            <a:endParaRPr dirty="0">
              <a:sym typeface="Quattrocento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93E6C-E4E0-4A44-9670-CEBBFCDF6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6350" r="14099" b="7550"/>
          <a:stretch/>
        </p:blipFill>
        <p:spPr>
          <a:xfrm>
            <a:off x="6840100" y="2241097"/>
            <a:ext cx="3581589" cy="4255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B0A95-3C2B-C24B-B59D-8C62F92F30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32750" r="7500" b="2751"/>
          <a:stretch/>
        </p:blipFill>
        <p:spPr>
          <a:xfrm>
            <a:off x="909470" y="3428999"/>
            <a:ext cx="5140064" cy="30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9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781927-033C-42AC-B63D-587A270C2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r="4815"/>
          <a:stretch/>
        </p:blipFill>
        <p:spPr>
          <a:xfrm flipH="1">
            <a:off x="0" y="1964"/>
            <a:ext cx="12192000" cy="6858000"/>
          </a:xfrm>
          <a:prstGeom prst="rect">
            <a:avLst/>
          </a:prstGeom>
          <a:effectLst/>
        </p:spPr>
      </p:pic>
      <p:sp>
        <p:nvSpPr>
          <p:cNvPr id="2" name="Google Shape;116;p15">
            <a:extLst>
              <a:ext uri="{FF2B5EF4-FFF2-40B4-BE49-F238E27FC236}">
                <a16:creationId xmlns:a16="http://schemas.microsoft.com/office/drawing/2014/main" id="{B3AA8B21-6923-42E1-86D8-062AE0AC878F}"/>
              </a:ext>
            </a:extLst>
          </p:cNvPr>
          <p:cNvSpPr txBox="1"/>
          <p:nvPr/>
        </p:nvSpPr>
        <p:spPr>
          <a:xfrm>
            <a:off x="411304" y="796544"/>
            <a:ext cx="4595700" cy="11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sz="2800" b="1" kern="0" dirty="0">
              <a:solidFill>
                <a:srgbClr val="EE47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Quattrocento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BC86-4465-4026-AFAD-9C99F0A62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95" y="2122995"/>
            <a:ext cx="2612010" cy="2612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A4DDDF-E151-404F-976D-F7100C9C4D4F}"/>
              </a:ext>
            </a:extLst>
          </p:cNvPr>
          <p:cNvSpPr/>
          <p:nvPr/>
        </p:nvSpPr>
        <p:spPr>
          <a:xfrm>
            <a:off x="287503" y="-131660"/>
            <a:ext cx="2394886" cy="1031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;p15">
            <a:extLst>
              <a:ext uri="{FF2B5EF4-FFF2-40B4-BE49-F238E27FC236}">
                <a16:creationId xmlns:a16="http://schemas.microsoft.com/office/drawing/2014/main" id="{68072585-D87B-4723-8DA9-CD6F07AC83C6}"/>
              </a:ext>
            </a:extLst>
          </p:cNvPr>
          <p:cNvSpPr txBox="1"/>
          <p:nvPr/>
        </p:nvSpPr>
        <p:spPr>
          <a:xfrm>
            <a:off x="411304" y="796544"/>
            <a:ext cx="4595700" cy="11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TABLE OF CONTENTS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29AAA-82FD-4E84-B612-5F33D90C4268}"/>
              </a:ext>
            </a:extLst>
          </p:cNvPr>
          <p:cNvSpPr/>
          <p:nvPr/>
        </p:nvSpPr>
        <p:spPr>
          <a:xfrm>
            <a:off x="411304" y="1711909"/>
            <a:ext cx="6096000" cy="369331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About OPPO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OPPO’s market Share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Global &amp; Cambodia)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OPPO’s Pricing Strategy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Suggestion</a:t>
            </a:r>
          </a:p>
        </p:txBody>
      </p:sp>
    </p:spTree>
    <p:extLst>
      <p:ext uri="{BB962C8B-B14F-4D97-AF65-F5344CB8AC3E}">
        <p14:creationId xmlns:p14="http://schemas.microsoft.com/office/powerpoint/2010/main" val="212482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D67C1F-30F8-4FA7-BB42-D57D028C2D2F}"/>
              </a:ext>
            </a:extLst>
          </p:cNvPr>
          <p:cNvGrpSpPr/>
          <p:nvPr/>
        </p:nvGrpSpPr>
        <p:grpSpPr>
          <a:xfrm>
            <a:off x="-2" y="0"/>
            <a:ext cx="12298912" cy="6858000"/>
            <a:chOff x="-2" y="0"/>
            <a:chExt cx="12298912" cy="6858000"/>
          </a:xfrm>
        </p:grpSpPr>
        <p:pic>
          <p:nvPicPr>
            <p:cNvPr id="1026" name="Picture 2" descr="Image may contain: table, electronics and mobile phone">
              <a:extLst>
                <a:ext uri="{FF2B5EF4-FFF2-40B4-BE49-F238E27FC236}">
                  <a16:creationId xmlns:a16="http://schemas.microsoft.com/office/drawing/2014/main" id="{805BDE70-82C7-4339-B81A-2A4043FCD9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" b="32"/>
            <a:stretch/>
          </p:blipFill>
          <p:spPr bwMode="auto">
            <a:xfrm>
              <a:off x="-2" y="0"/>
              <a:ext cx="51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may contain: screenshot and mobile phone">
              <a:extLst>
                <a:ext uri="{FF2B5EF4-FFF2-40B4-BE49-F238E27FC236}">
                  <a16:creationId xmlns:a16="http://schemas.microsoft.com/office/drawing/2014/main" id="{8AFC0DF4-1715-4A8C-8737-A90B64C0C6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" t="11030" r="-2210" b="32720"/>
            <a:stretch/>
          </p:blipFill>
          <p:spPr bwMode="auto">
            <a:xfrm>
              <a:off x="7064828" y="0"/>
              <a:ext cx="5234082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D316558-E30E-4C92-91CE-68D68B2E0A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72002" y="3978000"/>
              <a:ext cx="51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54EA05-F30D-4364-85B3-E69C528DC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3" b="7813"/>
            <a:stretch/>
          </p:blipFill>
          <p:spPr>
            <a:xfrm>
              <a:off x="0" y="3978000"/>
              <a:ext cx="5120000" cy="2880000"/>
            </a:xfrm>
            <a:prstGeom prst="rect">
              <a:avLst/>
            </a:prstGeom>
          </p:spPr>
        </p:pic>
        <p:pic>
          <p:nvPicPr>
            <p:cNvPr id="1032" name="Picture 8" descr="The History of BBK Electronics - Parent Company of OPPO, OnePlus ...">
              <a:extLst>
                <a:ext uri="{FF2B5EF4-FFF2-40B4-BE49-F238E27FC236}">
                  <a16:creationId xmlns:a16="http://schemas.microsoft.com/office/drawing/2014/main" id="{F49C5FCE-B3BB-4004-AA25-D86614585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" b="1726"/>
            <a:stretch/>
          </p:blipFill>
          <p:spPr bwMode="auto">
            <a:xfrm>
              <a:off x="3536000" y="1989000"/>
              <a:ext cx="51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6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179FF-898C-4B4C-A0FF-B8228AE05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AFCC1B-7BB0-418E-A1C3-4CFFF9D37717}"/>
              </a:ext>
            </a:extLst>
          </p:cNvPr>
          <p:cNvGrpSpPr/>
          <p:nvPr/>
        </p:nvGrpSpPr>
        <p:grpSpPr>
          <a:xfrm>
            <a:off x="281403" y="699798"/>
            <a:ext cx="2478524" cy="3109805"/>
            <a:chOff x="9118497" y="321624"/>
            <a:chExt cx="2478524" cy="31098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B2F9F-6002-40EB-B8F9-4E2251D3D65D}"/>
                </a:ext>
              </a:extLst>
            </p:cNvPr>
            <p:cNvGrpSpPr/>
            <p:nvPr/>
          </p:nvGrpSpPr>
          <p:grpSpPr>
            <a:xfrm>
              <a:off x="9118497" y="321624"/>
              <a:ext cx="2478524" cy="2726377"/>
              <a:chOff x="9118497" y="321624"/>
              <a:chExt cx="2478524" cy="272637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E78D5C7-7B09-4C1F-A2FF-85FC035667FD}"/>
                  </a:ext>
                </a:extLst>
              </p:cNvPr>
              <p:cNvSpPr/>
              <p:nvPr/>
            </p:nvSpPr>
            <p:spPr>
              <a:xfrm>
                <a:off x="9118497" y="585255"/>
                <a:ext cx="2478524" cy="2253205"/>
              </a:xfrm>
              <a:prstGeom prst="rect">
                <a:avLst/>
              </a:prstGeom>
              <a:noFill/>
              <a:ln w="57150">
                <a:solidFill>
                  <a:srgbClr val="00AA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0" name="Picture 2" descr="Kenyan-Collective-Tony-Chen-OPPO-Qualcomm-5G - Kenyan Collective">
                <a:extLst>
                  <a:ext uri="{FF2B5EF4-FFF2-40B4-BE49-F238E27FC236}">
                    <a16:creationId xmlns:a16="http://schemas.microsoft.com/office/drawing/2014/main" id="{67A4D1A6-B024-467A-B8FF-1DE1AE570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33" b="11716"/>
              <a:stretch/>
            </p:blipFill>
            <p:spPr bwMode="auto">
              <a:xfrm>
                <a:off x="9288978" y="321624"/>
                <a:ext cx="2157350" cy="2726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Google Shape;116;p15">
              <a:extLst>
                <a:ext uri="{FF2B5EF4-FFF2-40B4-BE49-F238E27FC236}">
                  <a16:creationId xmlns:a16="http://schemas.microsoft.com/office/drawing/2014/main" id="{002AB853-4699-46E2-8E59-F872E86C2662}"/>
                </a:ext>
              </a:extLst>
            </p:cNvPr>
            <p:cNvSpPr txBox="1"/>
            <p:nvPr/>
          </p:nvSpPr>
          <p:spPr>
            <a:xfrm>
              <a:off x="9674861" y="2966812"/>
              <a:ext cx="1385581" cy="464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EDDD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  <a:sym typeface="Quattrocento Sans"/>
                </a:rPr>
                <a:t>Tony Chen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EEDDD6"/>
                </a:solidFill>
                <a:effectLst/>
                <a:uLnTx/>
                <a:uFillTx/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endParaRPr>
            </a:p>
          </p:txBody>
        </p:sp>
      </p:grpSp>
      <p:sp>
        <p:nvSpPr>
          <p:cNvPr id="16" name="Google Shape;116;p15">
            <a:extLst>
              <a:ext uri="{FF2B5EF4-FFF2-40B4-BE49-F238E27FC236}">
                <a16:creationId xmlns:a16="http://schemas.microsoft.com/office/drawing/2014/main" id="{A4829DD2-605C-4E15-9E2E-3A08C178353F}"/>
              </a:ext>
            </a:extLst>
          </p:cNvPr>
          <p:cNvSpPr txBox="1"/>
          <p:nvPr/>
        </p:nvSpPr>
        <p:spPr>
          <a:xfrm>
            <a:off x="138497" y="53824"/>
            <a:ext cx="4835795" cy="47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EDDD6"/>
                </a:solidFill>
                <a:effectLst/>
                <a:uLnTx/>
                <a:uFillTx/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rPr>
              <a:t>Founded in 2001 and launched in 2004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EEDDD6"/>
              </a:solidFill>
              <a:effectLst/>
              <a:uLnTx/>
              <a:uFillTx/>
              <a:latin typeface="Times New Roman" panose="02020603050405020304" pitchFamily="18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FE63C2-BFD8-43A5-831A-F41168BDDEC3}"/>
              </a:ext>
            </a:extLst>
          </p:cNvPr>
          <p:cNvGrpSpPr/>
          <p:nvPr/>
        </p:nvGrpSpPr>
        <p:grpSpPr>
          <a:xfrm>
            <a:off x="7992458" y="2827920"/>
            <a:ext cx="4835795" cy="3646557"/>
            <a:chOff x="7992458" y="2827920"/>
            <a:chExt cx="4835795" cy="36465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FC975C-45AF-4720-BEC6-791EACBB5403}"/>
                </a:ext>
              </a:extLst>
            </p:cNvPr>
            <p:cNvGrpSpPr/>
            <p:nvPr/>
          </p:nvGrpSpPr>
          <p:grpSpPr>
            <a:xfrm>
              <a:off x="9413268" y="3432076"/>
              <a:ext cx="3025224" cy="3042401"/>
              <a:chOff x="214839" y="3444175"/>
              <a:chExt cx="3025224" cy="304240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906D07F-8F3E-4CE9-9748-0AFCE89E279E}"/>
                  </a:ext>
                </a:extLst>
              </p:cNvPr>
              <p:cNvGrpSpPr/>
              <p:nvPr/>
            </p:nvGrpSpPr>
            <p:grpSpPr>
              <a:xfrm>
                <a:off x="214839" y="3444175"/>
                <a:ext cx="2478524" cy="2724912"/>
                <a:chOff x="9118497" y="3810000"/>
                <a:chExt cx="2478524" cy="272491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A2D60AE-0B71-485A-A5FB-1F94506A195F}"/>
                    </a:ext>
                  </a:extLst>
                </p:cNvPr>
                <p:cNvSpPr/>
                <p:nvPr/>
              </p:nvSpPr>
              <p:spPr>
                <a:xfrm>
                  <a:off x="9118497" y="4066703"/>
                  <a:ext cx="2478524" cy="2253205"/>
                </a:xfrm>
                <a:prstGeom prst="rect">
                  <a:avLst/>
                </a:prstGeom>
                <a:noFill/>
                <a:ln w="57150">
                  <a:solidFill>
                    <a:srgbClr val="00AA8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52" name="Picture 4" descr="Map of Dongguan, Guangdong Province, China">
                  <a:extLst>
                    <a:ext uri="{FF2B5EF4-FFF2-40B4-BE49-F238E27FC236}">
                      <a16:creationId xmlns:a16="http://schemas.microsoft.com/office/drawing/2014/main" id="{D9EFAC48-41E8-4A37-AE03-5B8875676A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226" t="14470" r="21227"/>
                <a:stretch/>
              </p:blipFill>
              <p:spPr bwMode="auto">
                <a:xfrm>
                  <a:off x="9288978" y="3810000"/>
                  <a:ext cx="2157350" cy="2724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" name="Google Shape;116;p15">
                <a:extLst>
                  <a:ext uri="{FF2B5EF4-FFF2-40B4-BE49-F238E27FC236}">
                    <a16:creationId xmlns:a16="http://schemas.microsoft.com/office/drawing/2014/main" id="{1B5FB12C-2815-4025-B950-061D0A23B046}"/>
                  </a:ext>
                </a:extLst>
              </p:cNvPr>
              <p:cNvSpPr txBox="1"/>
              <p:nvPr/>
            </p:nvSpPr>
            <p:spPr>
              <a:xfrm>
                <a:off x="961556" y="6141011"/>
                <a:ext cx="2278507" cy="3455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EEDDD6"/>
                    </a:solidFill>
                    <a:latin typeface="Times New Roman" panose="02020603050405020304" pitchFamily="18" charset="0"/>
                    <a:ea typeface="Quattrocento Sans"/>
                    <a:cs typeface="Times New Roman" panose="02020603050405020304" pitchFamily="18" charset="0"/>
                    <a:sym typeface="Quattrocento Sans"/>
                  </a:rPr>
                  <a:t>Dongguan</a:t>
                </a:r>
                <a:endPara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EDDD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  <a:sym typeface="Quattrocento Sans"/>
                </a:endParaRPr>
              </a:p>
            </p:txBody>
          </p:sp>
        </p:grpSp>
        <p:sp>
          <p:nvSpPr>
            <p:cNvPr id="18" name="Google Shape;116;p15">
              <a:extLst>
                <a:ext uri="{FF2B5EF4-FFF2-40B4-BE49-F238E27FC236}">
                  <a16:creationId xmlns:a16="http://schemas.microsoft.com/office/drawing/2014/main" id="{0A42D553-A60D-41A5-8716-47FB61134581}"/>
                </a:ext>
              </a:extLst>
            </p:cNvPr>
            <p:cNvSpPr txBox="1"/>
            <p:nvPr/>
          </p:nvSpPr>
          <p:spPr>
            <a:xfrm>
              <a:off x="7992458" y="2827920"/>
              <a:ext cx="4835795" cy="473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EDDD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  <a:sym typeface="Quattrocento Sans"/>
                </a:rPr>
                <a:t>Headquarter in Guangdong, China 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EEDDD6"/>
                </a:solidFill>
                <a:effectLst/>
                <a:uLnTx/>
                <a:uFillTx/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67EA"/>
            </a:gs>
            <a:gs pos="44000">
              <a:srgbClr val="1B3D9E"/>
            </a:gs>
            <a:gs pos="91000">
              <a:srgbClr val="C60E16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8F8D94-353B-4DEC-809F-F54F455A33BF}"/>
              </a:ext>
            </a:extLst>
          </p:cNvPr>
          <p:cNvSpPr/>
          <p:nvPr/>
        </p:nvSpPr>
        <p:spPr>
          <a:xfrm>
            <a:off x="1819621" y="459943"/>
            <a:ext cx="2478524" cy="5938114"/>
          </a:xfrm>
          <a:prstGeom prst="rect">
            <a:avLst/>
          </a:prstGeom>
          <a:noFill/>
          <a:ln w="57150">
            <a:solidFill>
              <a:srgbClr val="00AA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0B2EA-640D-45B3-A12E-CB7BC2EC5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196" r="35489" b="-196"/>
          <a:stretch/>
        </p:blipFill>
        <p:spPr>
          <a:xfrm>
            <a:off x="1186542" y="653145"/>
            <a:ext cx="3744685" cy="5551710"/>
          </a:xfrm>
          <a:prstGeom prst="roundRect">
            <a:avLst>
              <a:gd name="adj" fmla="val 1712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D7EB3-A41B-48FA-A0DD-FD5ABE069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18" r="16418" b="-1427"/>
          <a:stretch/>
        </p:blipFill>
        <p:spPr>
          <a:xfrm>
            <a:off x="1186542" y="653145"/>
            <a:ext cx="3744685" cy="5638798"/>
          </a:xfrm>
          <a:prstGeom prst="roundRect">
            <a:avLst>
              <a:gd name="adj" fmla="val 1712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0D3A7C-F3CF-40FA-9FF0-FDAAC12099B4}"/>
              </a:ext>
            </a:extLst>
          </p:cNvPr>
          <p:cNvSpPr/>
          <p:nvPr/>
        </p:nvSpPr>
        <p:spPr>
          <a:xfrm>
            <a:off x="5693229" y="2782669"/>
            <a:ext cx="531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fontAlgn="ctr"/>
            <a:r>
              <a:rPr lang="en-US" sz="2000" dirty="0">
                <a:solidFill>
                  <a:srgbClr val="EEDD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A Sustainable Company That Contributes To A Better World.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221058-0288-420A-B827-A3FDAF41604B}"/>
              </a:ext>
            </a:extLst>
          </p:cNvPr>
          <p:cNvSpPr/>
          <p:nvPr/>
        </p:nvSpPr>
        <p:spPr>
          <a:xfrm>
            <a:off x="5693229" y="445566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fontAlgn="ctr"/>
            <a:r>
              <a:rPr lang="en-US" sz="2000" dirty="0">
                <a:solidFill>
                  <a:srgbClr val="EEDD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Extraordinary Users Enjoy The Beauty Of Technology.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83F3E5-56D3-4002-B1BD-EF2CD7D542C2}"/>
              </a:ext>
            </a:extLst>
          </p:cNvPr>
          <p:cNvSpPr/>
          <p:nvPr/>
        </p:nvSpPr>
        <p:spPr>
          <a:xfrm>
            <a:off x="5693229" y="2038504"/>
            <a:ext cx="1846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font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  <a:r>
              <a:rPr lang="en-US" sz="2400" dirty="0">
                <a:solidFill>
                  <a:srgbClr val="EEDD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4A434E-6D34-47B0-82DD-45C19F2B19C9}"/>
              </a:ext>
            </a:extLst>
          </p:cNvPr>
          <p:cNvSpPr/>
          <p:nvPr/>
        </p:nvSpPr>
        <p:spPr>
          <a:xfrm>
            <a:off x="5693228" y="3916009"/>
            <a:ext cx="2394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font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</a:t>
            </a:r>
            <a:endParaRPr lang="en-US" sz="2400" dirty="0">
              <a:solidFill>
                <a:srgbClr val="EEDD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0E3BC-85F3-4BE0-9465-62A798AAD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F44458-7A2A-4744-8B4B-7231A1B4A02D}"/>
              </a:ext>
            </a:extLst>
          </p:cNvPr>
          <p:cNvSpPr txBox="1"/>
          <p:nvPr/>
        </p:nvSpPr>
        <p:spPr>
          <a:xfrm rot="19381201">
            <a:off x="7389627" y="1787388"/>
            <a:ext cx="351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CAMBODIA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DA87A-4886-4F80-A265-B2E209AABE0A}"/>
              </a:ext>
            </a:extLst>
          </p:cNvPr>
          <p:cNvSpPr txBox="1"/>
          <p:nvPr/>
        </p:nvSpPr>
        <p:spPr>
          <a:xfrm rot="19965475">
            <a:off x="3155787" y="4779024"/>
            <a:ext cx="325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01, Nov, 2014</a:t>
            </a:r>
          </a:p>
        </p:txBody>
      </p:sp>
    </p:spTree>
    <p:extLst>
      <p:ext uri="{BB962C8B-B14F-4D97-AF65-F5344CB8AC3E}">
        <p14:creationId xmlns:p14="http://schemas.microsoft.com/office/powerpoint/2010/main" val="376339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FC042B-D7E6-432A-9B1A-590545BC6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AA7545-E97D-1B4E-A776-A7BA578EBD2F}"/>
              </a:ext>
            </a:extLst>
          </p:cNvPr>
          <p:cNvSpPr/>
          <p:nvPr/>
        </p:nvSpPr>
        <p:spPr>
          <a:xfrm>
            <a:off x="0" y="30068"/>
            <a:ext cx="1219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Oppo’s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 Share</a:t>
            </a:r>
          </a:p>
        </p:txBody>
      </p:sp>
    </p:spTree>
    <p:extLst>
      <p:ext uri="{BB962C8B-B14F-4D97-AF65-F5344CB8AC3E}">
        <p14:creationId xmlns:p14="http://schemas.microsoft.com/office/powerpoint/2010/main" val="7107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97416-5E1F-41A1-9EEB-2B443AF26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1"/>
          <a:stretch/>
        </p:blipFill>
        <p:spPr>
          <a:xfrm>
            <a:off x="4124996" y="0"/>
            <a:ext cx="80670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97416-5E1F-41A1-9EEB-2B443AF26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1"/>
          <a:stretch/>
        </p:blipFill>
        <p:spPr>
          <a:xfrm flipH="1">
            <a:off x="0" y="0"/>
            <a:ext cx="4124996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76815" y="863431"/>
            <a:ext cx="4932609" cy="3741513"/>
            <a:chOff x="1076815" y="863431"/>
            <a:chExt cx="4932609" cy="37415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8F8D94-353B-4DEC-809F-F54F455A33BF}"/>
                </a:ext>
              </a:extLst>
            </p:cNvPr>
            <p:cNvSpPr/>
            <p:nvPr/>
          </p:nvSpPr>
          <p:spPr>
            <a:xfrm rot="5400000">
              <a:off x="2303858" y="411691"/>
              <a:ext cx="2478524" cy="4932609"/>
            </a:xfrm>
            <a:prstGeom prst="rect">
              <a:avLst/>
            </a:prstGeom>
            <a:noFill/>
            <a:ln w="57150">
              <a:solidFill>
                <a:srgbClr val="00AA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788" y="863431"/>
              <a:ext cx="4298145" cy="37415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53828" y="4801047"/>
            <a:ext cx="11861442" cy="1804670"/>
            <a:chOff x="153828" y="4801047"/>
            <a:chExt cx="11861442" cy="1804670"/>
          </a:xfrm>
        </p:grpSpPr>
        <p:graphicFrame>
          <p:nvGraphicFramePr>
            <p:cNvPr id="11" name="Chart 10"/>
            <p:cNvGraphicFramePr/>
            <p:nvPr>
              <p:extLst>
                <p:ext uri="{D42A27DB-BD31-4B8C-83A1-F6EECF244321}">
                  <p14:modId xmlns:p14="http://schemas.microsoft.com/office/powerpoint/2010/main" val="779956493"/>
                </p:ext>
              </p:extLst>
            </p:nvPr>
          </p:nvGraphicFramePr>
          <p:xfrm>
            <a:off x="3141727" y="4801047"/>
            <a:ext cx="3079750" cy="18046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83F3E5-56D3-4002-B1BD-EF2CD7D542C2}"/>
                </a:ext>
              </a:extLst>
            </p:cNvPr>
            <p:cNvSpPr/>
            <p:nvPr/>
          </p:nvSpPr>
          <p:spPr>
            <a:xfrm>
              <a:off x="6593265" y="5493618"/>
              <a:ext cx="54220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fontAlgn="ctr"/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Annual vendor market share in Cambodia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828" y="5493618"/>
              <a:ext cx="29878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339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1.01% </a:t>
              </a:r>
              <a:r>
                <a:rPr lang="en-US" dirty="0">
                  <a:solidFill>
                    <a:srgbClr val="339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end of 2016 to </a:t>
              </a:r>
              <a:r>
                <a:rPr lang="en-US" sz="2000" b="1" dirty="0">
                  <a:solidFill>
                    <a:srgbClr val="339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18.9% </a:t>
              </a:r>
              <a:r>
                <a:rPr lang="en-US" dirty="0">
                  <a:solidFill>
                    <a:srgbClr val="339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end of 2019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AC749-79F0-4345-90C5-72DDE4E54474}"/>
              </a:ext>
            </a:extLst>
          </p:cNvPr>
          <p:cNvSpPr/>
          <p:nvPr/>
        </p:nvSpPr>
        <p:spPr>
          <a:xfrm>
            <a:off x="153828" y="30068"/>
            <a:ext cx="840341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Smartphone market share 2019 q4</a:t>
            </a:r>
          </a:p>
        </p:txBody>
      </p:sp>
    </p:spTree>
    <p:extLst>
      <p:ext uri="{BB962C8B-B14F-4D97-AF65-F5344CB8AC3E}">
        <p14:creationId xmlns:p14="http://schemas.microsoft.com/office/powerpoint/2010/main" val="25586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0823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6402B-77C3-45D4-BC23-C71C1E832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1" r="22874"/>
          <a:stretch/>
        </p:blipFill>
        <p:spPr>
          <a:xfrm>
            <a:off x="7246513" y="0"/>
            <a:ext cx="4945487" cy="68580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8" name="TextBox 7"/>
          <p:cNvSpPr txBox="1"/>
          <p:nvPr/>
        </p:nvSpPr>
        <p:spPr>
          <a:xfrm>
            <a:off x="4434154" y="1777275"/>
            <a:ext cx="2987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surpassed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Samsung at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0.06%,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Apple remains the 1st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8F8D94-353B-4DEC-809F-F54F455A33BF}"/>
              </a:ext>
            </a:extLst>
          </p:cNvPr>
          <p:cNvSpPr/>
          <p:nvPr/>
        </p:nvSpPr>
        <p:spPr>
          <a:xfrm>
            <a:off x="1009765" y="777153"/>
            <a:ext cx="2520711" cy="311893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 title="Monthly "/>
          <p:cNvGraphicFramePr/>
          <p:nvPr>
            <p:extLst>
              <p:ext uri="{D42A27DB-BD31-4B8C-83A1-F6EECF244321}">
                <p14:modId xmlns:p14="http://schemas.microsoft.com/office/powerpoint/2010/main" val="2688791107"/>
              </p:ext>
            </p:extLst>
          </p:nvPr>
        </p:nvGraphicFramePr>
        <p:xfrm>
          <a:off x="454113" y="960206"/>
          <a:ext cx="3667125" cy="261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4005740"/>
            <a:ext cx="7370535" cy="2797994"/>
            <a:chOff x="0" y="4005740"/>
            <a:chExt cx="7370535" cy="27979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" y="4932609"/>
              <a:ext cx="7311377" cy="18711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25458" y="4483082"/>
              <a:ext cx="1205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14%-15%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62943" y="4490982"/>
              <a:ext cx="975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5%-6%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4375072"/>
              <a:ext cx="151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Profit Margin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5930" y="4005740"/>
              <a:ext cx="1324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MOP</a:t>
              </a:r>
              <a:r>
                <a:rPr lang="en-US" dirty="0">
                  <a:solidFill>
                    <a:schemeClr val="bg1"/>
                  </a:solidFill>
                </a:rPr>
                <a:t> + SRP</a:t>
              </a:r>
            </a:p>
          </p:txBody>
        </p:sp>
        <p:cxnSp>
          <p:nvCxnSpPr>
            <p:cNvPr id="19" name="Straight Arrow Connector 18"/>
            <p:cNvCxnSpPr>
              <a:stCxn id="12" idx="0"/>
              <a:endCxn id="17" idx="1"/>
            </p:cNvCxnSpPr>
            <p:nvPr/>
          </p:nvCxnSpPr>
          <p:spPr>
            <a:xfrm flipV="1">
              <a:off x="2927967" y="4190406"/>
              <a:ext cx="447963" cy="29267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3" idx="0"/>
              <a:endCxn id="17" idx="3"/>
            </p:cNvCxnSpPr>
            <p:nvPr/>
          </p:nvCxnSpPr>
          <p:spPr>
            <a:xfrm flipH="1" flipV="1">
              <a:off x="4700790" y="4190406"/>
              <a:ext cx="349777" cy="30057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E1FB3EA-A113-0542-8C7C-2A05AD35D337}"/>
              </a:ext>
            </a:extLst>
          </p:cNvPr>
          <p:cNvSpPr/>
          <p:nvPr/>
        </p:nvSpPr>
        <p:spPr>
          <a:xfrm>
            <a:off x="232447" y="-26304"/>
            <a:ext cx="840341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Monthly market share in 2020</a:t>
            </a:r>
          </a:p>
        </p:txBody>
      </p:sp>
    </p:spTree>
    <p:extLst>
      <p:ext uri="{BB962C8B-B14F-4D97-AF65-F5344CB8AC3E}">
        <p14:creationId xmlns:p14="http://schemas.microsoft.com/office/powerpoint/2010/main" val="147951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Graphic spid="11" grpId="0">
        <p:bldAsOne/>
      </p:bldGraphic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305</Words>
  <Application>Microsoft Office PowerPoint</Application>
  <PresentationFormat>Widescreen</PresentationFormat>
  <Paragraphs>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Wingdings</vt:lpstr>
      <vt:lpstr>Arial</vt:lpstr>
      <vt:lpstr>Times New Roman</vt:lpstr>
      <vt:lpstr>Revamped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sok sotheara</dc:creator>
  <cp:lastModifiedBy>sok sotheara</cp:lastModifiedBy>
  <cp:revision>74</cp:revision>
  <dcterms:created xsi:type="dcterms:W3CDTF">2020-04-09T07:31:55Z</dcterms:created>
  <dcterms:modified xsi:type="dcterms:W3CDTF">2020-04-20T16:20:38Z</dcterms:modified>
</cp:coreProperties>
</file>